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9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259" r:id="rId14"/>
    <p:sldId id="304" r:id="rId15"/>
    <p:sldId id="263" r:id="rId16"/>
    <p:sldId id="264" r:id="rId17"/>
    <p:sldId id="306" r:id="rId18"/>
    <p:sldId id="307" r:id="rId19"/>
    <p:sldId id="288" r:id="rId20"/>
    <p:sldId id="258" r:id="rId21"/>
    <p:sldId id="260" r:id="rId22"/>
    <p:sldId id="261" r:id="rId23"/>
    <p:sldId id="302" r:id="rId24"/>
    <p:sldId id="303" r:id="rId25"/>
    <p:sldId id="284" r:id="rId26"/>
    <p:sldId id="287" r:id="rId27"/>
    <p:sldId id="290" r:id="rId28"/>
    <p:sldId id="265" r:id="rId29"/>
    <p:sldId id="257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9" r:id="rId40"/>
    <p:sldId id="276" r:id="rId41"/>
    <p:sldId id="275" r:id="rId42"/>
    <p:sldId id="281" r:id="rId43"/>
    <p:sldId id="277" r:id="rId44"/>
    <p:sldId id="285" r:id="rId45"/>
    <p:sldId id="286" r:id="rId46"/>
    <p:sldId id="278" r:id="rId47"/>
    <p:sldId id="291" r:id="rId48"/>
    <p:sldId id="282" r:id="rId49"/>
    <p:sldId id="283" r:id="rId50"/>
    <p:sldId id="280" r:id="rId51"/>
    <p:sldId id="262" r:id="rId52"/>
    <p:sldId id="305" r:id="rId53"/>
    <p:sldId id="308" r:id="rId5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>
      <p:cViewPr varScale="1">
        <p:scale>
          <a:sx n="97" d="100"/>
          <a:sy n="97" d="100"/>
        </p:scale>
        <p:origin x="-1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25F3-9624-284F-BF3B-2C7D7641F156}" type="datetimeFigureOut">
              <a:rPr lang="fr-FR" smtClean="0"/>
              <a:pPr/>
              <a:t>3/18/14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5D66C-385A-4F47-8BC4-34E49EB5FF78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5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file://localhost/Users/wilmes/Documents/Me%CC%81dical/Images/Hospitation%20PD%20Dienst%20Jan%202012/Posterolateral%20CAM%20reshaping.mov" TargetMode="External"/><Relationship Id="rId4" Type="http://schemas.openxmlformats.org/officeDocument/2006/relationships/video" Target="file://localhost/Users/wilmes/Documents/Me%CC%81dical/Images/Hospitation%20PD%20Dienst%20Jan%202012/Posterolateral%20CAM%20reshaping.mov" TargetMode="Externa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microsoft.com/office/2007/relationships/media" Target="file://localhost/Users/wilmes/Documents/Me%CC%81dical/Images/Hospitation%20PD%20Dienst%20Jan%202012/Anterolateral%20CAM%20reshaping.mov" TargetMode="External"/><Relationship Id="rId2" Type="http://schemas.openxmlformats.org/officeDocument/2006/relationships/video" Target="file://localhost/Users/wilmes/Documents/Me%CC%81dical/Images/Hospitation%20PD%20Dienst%20Jan%202012/Anterolateral%20CAM%20reshaping.mo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file://localhost/Users/wilmes/Documents/Me%CC%81dical/Images/Hospitation%20PD%20Dienst%20Jan%202012/Labrum%20desinsertion%20II.mov" TargetMode="External"/><Relationship Id="rId4" Type="http://schemas.openxmlformats.org/officeDocument/2006/relationships/video" Target="file://localhost/Users/wilmes/Documents/Me%CC%81dical/Images/Hospitation%20PD%20Dienst%20Jan%202012/Labrum%20desinsertion%20II.mov" TargetMode="Externa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microsoft.com/office/2007/relationships/media" Target="file://localhost/Users/wilmes/Documents/Me%CC%81dical/Images/Hospitation%20PD%20Dienst%20Jan%202012/Labrum%20desinsertion%20I.mov" TargetMode="External"/><Relationship Id="rId2" Type="http://schemas.openxmlformats.org/officeDocument/2006/relationships/video" Target="file://localhost/Users/wilmes/Documents/Me%CC%81dical/Images/Hospitation%20PD%20Dienst%20Jan%202012/Labrum%20desinsertion%20I.mov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file://localhost/Users/wilmes/Documents/Me%CC%81dical/Images/Hospitation%20PD%20Dienst%20Jan%202012/Acetabular%20trimming%20II.mov" TargetMode="External"/><Relationship Id="rId4" Type="http://schemas.openxmlformats.org/officeDocument/2006/relationships/video" Target="file://localhost/Users/wilmes/Documents/Me%CC%81dical/Images/Hospitation%20PD%20Dienst%20Jan%202012/Acetabular%20trimming%20II.mov" TargetMode="Externa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microsoft.com/office/2007/relationships/media" Target="file://localhost/Users/wilmes/Documents/Me%CC%81dical/Images/Hospitation%20PD%20Dienst%20Jan%202012/Acetabular%20trimming%20I.mov" TargetMode="External"/><Relationship Id="rId2" Type="http://schemas.openxmlformats.org/officeDocument/2006/relationships/video" Target="file://localhost/Users/wilmes/Documents/Me%CC%81dical/Images/Hospitation%20PD%20Dienst%20Jan%202012/Acetabular%20trimming%20I.mov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file://localhost/Users/wilmes/Documents/Me%CC%81dical/Images/Hospitation%20PD%20Dienst%20Jan%202012/Anchor%20positioning%20II.mov" TargetMode="External"/><Relationship Id="rId4" Type="http://schemas.openxmlformats.org/officeDocument/2006/relationships/video" Target="file://localhost/Users/wilmes/Documents/Me%CC%81dical/Images/Hospitation%20PD%20Dienst%20Jan%202012/Anchor%20positioning%20II.mov" TargetMode="Externa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microsoft.com/office/2007/relationships/media" Target="file://localhost/Users/wilmes/Documents/Me%CC%81dical/Images/Hospitation%20PD%20Dienst%20Jan%202012/Anchor%20positioning%20I.mov" TargetMode="External"/><Relationship Id="rId2" Type="http://schemas.openxmlformats.org/officeDocument/2006/relationships/video" Target="file://localhost/Users/wilmes/Documents/Me%CC%81dical/Images/Hospitation%20PD%20Dienst%20Jan%202012/Anchor%20positioning%20I.mo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file://localhost/Users/wilmes/Documents/Me%CC%81dical/Images/Hospitation%20PD%20Dienst%20Jan%202012/Labrum%20refixation%20II.mov" TargetMode="External"/><Relationship Id="rId4" Type="http://schemas.openxmlformats.org/officeDocument/2006/relationships/video" Target="file://localhost/Users/wilmes/Documents/Me%CC%81dical/Images/Hospitation%20PD%20Dienst%20Jan%202012/Labrum%20refixation%20II.mov" TargetMode="External"/><Relationship Id="rId5" Type="http://schemas.microsoft.com/office/2007/relationships/media" Target="file://localhost/Users/wilmes/Documents/Me%CC%81dical/Images/Hospitation%20PD%20Dienst%20Jan%202012/Labrum%20refixation%20III.mov" TargetMode="External"/><Relationship Id="rId6" Type="http://schemas.openxmlformats.org/officeDocument/2006/relationships/video" Target="file://localhost/Users/wilmes/Documents/Me%CC%81dical/Images/Hospitation%20PD%20Dienst%20Jan%202012/Labrum%20refixation%20III.mov" TargetMode="External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" Type="http://schemas.microsoft.com/office/2007/relationships/media" Target="file://localhost/Users/wilmes/Documents/Me%CC%81dical/Images/Hospitation%20PD%20Dienst%20Jan%202012/Labrum%20refixation%20I.mov" TargetMode="External"/><Relationship Id="rId2" Type="http://schemas.openxmlformats.org/officeDocument/2006/relationships/video" Target="file://localhost/Users/wilmes/Documents/Me%CC%81dical/Images/Hospitation%20PD%20Dienst%20Jan%202012/Labrum%20refixation%20I.mo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Relationship Id="rId3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75106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sz="3556" dirty="0" smtClean="0">
                <a:latin typeface="Forum"/>
                <a:cs typeface="Forum"/>
              </a:rPr>
              <a:t>L’arthroscopie de la hanche dans le traitement du conflit </a:t>
            </a:r>
            <a:r>
              <a:rPr lang="fr-FR" sz="3556" dirty="0" err="1" smtClean="0">
                <a:latin typeface="Forum"/>
                <a:cs typeface="Forum"/>
              </a:rPr>
              <a:t>fémoroacétabulaire</a:t>
            </a:r>
            <a:r>
              <a:rPr lang="fr-FR" sz="2800" b="1" dirty="0" smtClean="0">
                <a:latin typeface="Forum"/>
                <a:cs typeface="Forum"/>
              </a:rPr>
              <a:t/>
            </a:r>
            <a:br>
              <a:rPr lang="fr-FR" sz="2800" b="1" dirty="0" smtClean="0">
                <a:latin typeface="Forum"/>
                <a:cs typeface="Forum"/>
              </a:rPr>
            </a:br>
            <a:r>
              <a:rPr lang="fr-FR" sz="2800" b="1" dirty="0" smtClean="0">
                <a:latin typeface="Forum"/>
                <a:cs typeface="Forum"/>
              </a:rPr>
              <a:t/>
            </a:r>
            <a:br>
              <a:rPr lang="fr-FR" sz="2800" b="1" dirty="0" smtClean="0">
                <a:latin typeface="Forum"/>
                <a:cs typeface="Forum"/>
              </a:rPr>
            </a:br>
            <a:r>
              <a:rPr lang="fr-FR" sz="2667" dirty="0" smtClean="0">
                <a:latin typeface="Forum"/>
                <a:cs typeface="Forum"/>
              </a:rPr>
              <a:t>Philippe Wilmes, </a:t>
            </a:r>
            <a:r>
              <a:rPr lang="fr-FR" sz="2667" dirty="0" err="1" smtClean="0">
                <a:latin typeface="Forum"/>
                <a:cs typeface="Forum"/>
              </a:rPr>
              <a:t>Pit</a:t>
            </a:r>
            <a:r>
              <a:rPr lang="fr-FR" sz="2667" dirty="0" smtClean="0">
                <a:latin typeface="Forum"/>
                <a:cs typeface="Forum"/>
              </a:rPr>
              <a:t> </a:t>
            </a:r>
            <a:r>
              <a:rPr lang="fr-FR" sz="2667" dirty="0" err="1" smtClean="0">
                <a:latin typeface="Forum"/>
                <a:cs typeface="Forum"/>
              </a:rPr>
              <a:t>Putzeys</a:t>
            </a:r>
            <a:endParaRPr lang="fr-FR" sz="2667" dirty="0"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Pincer</a:t>
            </a:r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052892" y="3310149"/>
            <a:ext cx="876300" cy="631825"/>
            <a:chOff x="2392" y="2469"/>
            <a:chExt cx="552" cy="398"/>
          </a:xfrm>
        </p:grpSpPr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2488" y="2469"/>
              <a:ext cx="397" cy="398"/>
            </a:xfrm>
            <a:custGeom>
              <a:avLst/>
              <a:gdLst>
                <a:gd name="T0" fmla="*/ 0 w 397"/>
                <a:gd name="T1" fmla="*/ 398 h 398"/>
                <a:gd name="T2" fmla="*/ 37 w 397"/>
                <a:gd name="T3" fmla="*/ 384 h 398"/>
                <a:gd name="T4" fmla="*/ 61 w 397"/>
                <a:gd name="T5" fmla="*/ 371 h 398"/>
                <a:gd name="T6" fmla="*/ 83 w 397"/>
                <a:gd name="T7" fmla="*/ 347 h 398"/>
                <a:gd name="T8" fmla="*/ 101 w 397"/>
                <a:gd name="T9" fmla="*/ 307 h 398"/>
                <a:gd name="T10" fmla="*/ 117 w 397"/>
                <a:gd name="T11" fmla="*/ 270 h 398"/>
                <a:gd name="T12" fmla="*/ 139 w 397"/>
                <a:gd name="T13" fmla="*/ 216 h 398"/>
                <a:gd name="T14" fmla="*/ 168 w 397"/>
                <a:gd name="T15" fmla="*/ 168 h 398"/>
                <a:gd name="T16" fmla="*/ 189 w 397"/>
                <a:gd name="T17" fmla="*/ 142 h 398"/>
                <a:gd name="T18" fmla="*/ 221 w 397"/>
                <a:gd name="T19" fmla="*/ 112 h 398"/>
                <a:gd name="T20" fmla="*/ 275 w 397"/>
                <a:gd name="T21" fmla="*/ 70 h 398"/>
                <a:gd name="T22" fmla="*/ 323 w 397"/>
                <a:gd name="T23" fmla="*/ 51 h 398"/>
                <a:gd name="T24" fmla="*/ 376 w 397"/>
                <a:gd name="T25" fmla="*/ 16 h 398"/>
                <a:gd name="T26" fmla="*/ 397 w 397"/>
                <a:gd name="T27" fmla="*/ 0 h 3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7"/>
                <a:gd name="T43" fmla="*/ 0 h 398"/>
                <a:gd name="T44" fmla="*/ 397 w 397"/>
                <a:gd name="T45" fmla="*/ 398 h 39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7" h="398">
                  <a:moveTo>
                    <a:pt x="0" y="398"/>
                  </a:moveTo>
                  <a:cubicBezTo>
                    <a:pt x="13" y="393"/>
                    <a:pt x="27" y="388"/>
                    <a:pt x="37" y="384"/>
                  </a:cubicBezTo>
                  <a:cubicBezTo>
                    <a:pt x="47" y="380"/>
                    <a:pt x="53" y="377"/>
                    <a:pt x="61" y="371"/>
                  </a:cubicBezTo>
                  <a:cubicBezTo>
                    <a:pt x="69" y="365"/>
                    <a:pt x="76" y="358"/>
                    <a:pt x="83" y="347"/>
                  </a:cubicBezTo>
                  <a:cubicBezTo>
                    <a:pt x="90" y="336"/>
                    <a:pt x="95" y="320"/>
                    <a:pt x="101" y="307"/>
                  </a:cubicBezTo>
                  <a:cubicBezTo>
                    <a:pt x="107" y="294"/>
                    <a:pt x="111" y="285"/>
                    <a:pt x="117" y="270"/>
                  </a:cubicBezTo>
                  <a:cubicBezTo>
                    <a:pt x="123" y="255"/>
                    <a:pt x="131" y="233"/>
                    <a:pt x="139" y="216"/>
                  </a:cubicBezTo>
                  <a:cubicBezTo>
                    <a:pt x="147" y="199"/>
                    <a:pt x="160" y="180"/>
                    <a:pt x="168" y="168"/>
                  </a:cubicBezTo>
                  <a:cubicBezTo>
                    <a:pt x="176" y="156"/>
                    <a:pt x="180" y="151"/>
                    <a:pt x="189" y="142"/>
                  </a:cubicBezTo>
                  <a:cubicBezTo>
                    <a:pt x="198" y="133"/>
                    <a:pt x="207" y="124"/>
                    <a:pt x="221" y="112"/>
                  </a:cubicBezTo>
                  <a:cubicBezTo>
                    <a:pt x="235" y="100"/>
                    <a:pt x="258" y="80"/>
                    <a:pt x="275" y="70"/>
                  </a:cubicBezTo>
                  <a:cubicBezTo>
                    <a:pt x="292" y="60"/>
                    <a:pt x="306" y="60"/>
                    <a:pt x="323" y="51"/>
                  </a:cubicBezTo>
                  <a:cubicBezTo>
                    <a:pt x="340" y="42"/>
                    <a:pt x="364" y="24"/>
                    <a:pt x="376" y="16"/>
                  </a:cubicBezTo>
                  <a:cubicBezTo>
                    <a:pt x="388" y="8"/>
                    <a:pt x="392" y="4"/>
                    <a:pt x="397" y="0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2392" y="2512"/>
              <a:ext cx="552" cy="338"/>
            </a:xfrm>
            <a:custGeom>
              <a:avLst/>
              <a:gdLst>
                <a:gd name="T0" fmla="*/ 552 w 552"/>
                <a:gd name="T1" fmla="*/ 0 h 338"/>
                <a:gd name="T2" fmla="*/ 536 w 552"/>
                <a:gd name="T3" fmla="*/ 21 h 338"/>
                <a:gd name="T4" fmla="*/ 496 w 552"/>
                <a:gd name="T5" fmla="*/ 51 h 338"/>
                <a:gd name="T6" fmla="*/ 461 w 552"/>
                <a:gd name="T7" fmla="*/ 64 h 338"/>
                <a:gd name="T8" fmla="*/ 419 w 552"/>
                <a:gd name="T9" fmla="*/ 77 h 338"/>
                <a:gd name="T10" fmla="*/ 376 w 552"/>
                <a:gd name="T11" fmla="*/ 85 h 338"/>
                <a:gd name="T12" fmla="*/ 352 w 552"/>
                <a:gd name="T13" fmla="*/ 93 h 338"/>
                <a:gd name="T14" fmla="*/ 307 w 552"/>
                <a:gd name="T15" fmla="*/ 101 h 338"/>
                <a:gd name="T16" fmla="*/ 224 w 552"/>
                <a:gd name="T17" fmla="*/ 125 h 338"/>
                <a:gd name="T18" fmla="*/ 179 w 552"/>
                <a:gd name="T19" fmla="*/ 147 h 338"/>
                <a:gd name="T20" fmla="*/ 144 w 552"/>
                <a:gd name="T21" fmla="*/ 192 h 338"/>
                <a:gd name="T22" fmla="*/ 117 w 552"/>
                <a:gd name="T23" fmla="*/ 251 h 338"/>
                <a:gd name="T24" fmla="*/ 80 w 552"/>
                <a:gd name="T25" fmla="*/ 304 h 338"/>
                <a:gd name="T26" fmla="*/ 19 w 552"/>
                <a:gd name="T27" fmla="*/ 333 h 338"/>
                <a:gd name="T28" fmla="*/ 0 w 552"/>
                <a:gd name="T29" fmla="*/ 336 h 3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2"/>
                <a:gd name="T46" fmla="*/ 0 h 338"/>
                <a:gd name="T47" fmla="*/ 552 w 552"/>
                <a:gd name="T48" fmla="*/ 338 h 3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2" h="338">
                  <a:moveTo>
                    <a:pt x="552" y="0"/>
                  </a:moveTo>
                  <a:cubicBezTo>
                    <a:pt x="548" y="6"/>
                    <a:pt x="545" y="13"/>
                    <a:pt x="536" y="21"/>
                  </a:cubicBezTo>
                  <a:cubicBezTo>
                    <a:pt x="527" y="29"/>
                    <a:pt x="508" y="44"/>
                    <a:pt x="496" y="51"/>
                  </a:cubicBezTo>
                  <a:cubicBezTo>
                    <a:pt x="484" y="58"/>
                    <a:pt x="474" y="60"/>
                    <a:pt x="461" y="64"/>
                  </a:cubicBezTo>
                  <a:cubicBezTo>
                    <a:pt x="448" y="68"/>
                    <a:pt x="433" y="74"/>
                    <a:pt x="419" y="77"/>
                  </a:cubicBezTo>
                  <a:cubicBezTo>
                    <a:pt x="405" y="80"/>
                    <a:pt x="387" y="82"/>
                    <a:pt x="376" y="85"/>
                  </a:cubicBezTo>
                  <a:cubicBezTo>
                    <a:pt x="365" y="88"/>
                    <a:pt x="364" y="90"/>
                    <a:pt x="352" y="93"/>
                  </a:cubicBezTo>
                  <a:cubicBezTo>
                    <a:pt x="340" y="96"/>
                    <a:pt x="328" y="96"/>
                    <a:pt x="307" y="101"/>
                  </a:cubicBezTo>
                  <a:cubicBezTo>
                    <a:pt x="286" y="106"/>
                    <a:pt x="245" y="117"/>
                    <a:pt x="224" y="125"/>
                  </a:cubicBezTo>
                  <a:cubicBezTo>
                    <a:pt x="203" y="133"/>
                    <a:pt x="192" y="136"/>
                    <a:pt x="179" y="147"/>
                  </a:cubicBezTo>
                  <a:cubicBezTo>
                    <a:pt x="166" y="158"/>
                    <a:pt x="154" y="175"/>
                    <a:pt x="144" y="192"/>
                  </a:cubicBezTo>
                  <a:cubicBezTo>
                    <a:pt x="134" y="209"/>
                    <a:pt x="128" y="232"/>
                    <a:pt x="117" y="251"/>
                  </a:cubicBezTo>
                  <a:cubicBezTo>
                    <a:pt x="106" y="270"/>
                    <a:pt x="96" y="290"/>
                    <a:pt x="80" y="304"/>
                  </a:cubicBezTo>
                  <a:cubicBezTo>
                    <a:pt x="64" y="318"/>
                    <a:pt x="32" y="328"/>
                    <a:pt x="19" y="333"/>
                  </a:cubicBezTo>
                  <a:cubicBezTo>
                    <a:pt x="6" y="338"/>
                    <a:pt x="3" y="337"/>
                    <a:pt x="0" y="336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5867400" y="2709985"/>
            <a:ext cx="3124200" cy="1200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400" dirty="0" err="1" smtClean="0">
                <a:latin typeface="Forum"/>
                <a:cs typeface="Forum"/>
              </a:rPr>
              <a:t>Prévalence</a:t>
            </a:r>
            <a:r>
              <a:rPr lang="de-DE" sz="2400" dirty="0">
                <a:latin typeface="Forum"/>
                <a:cs typeface="Forum"/>
              </a:rPr>
              <a:t>:  </a:t>
            </a:r>
            <a:r>
              <a:rPr lang="de-DE" sz="2400" dirty="0" smtClean="0">
                <a:latin typeface="Forum"/>
                <a:cs typeface="Forum"/>
              </a:rPr>
              <a:t>	18% - 36%</a:t>
            </a:r>
          </a:p>
          <a:p>
            <a:r>
              <a:rPr lang="de-DE" sz="2400" dirty="0" smtClean="0">
                <a:latin typeface="Forum"/>
                <a:cs typeface="Forum"/>
              </a:rPr>
              <a:t>F/M:			0.7 : 1</a:t>
            </a:r>
          </a:p>
          <a:p>
            <a:r>
              <a:rPr lang="de-DE" sz="2400" dirty="0" err="1" smtClean="0">
                <a:latin typeface="Forum"/>
                <a:cs typeface="Forum"/>
              </a:rPr>
              <a:t>Bilatéral</a:t>
            </a:r>
            <a:r>
              <a:rPr lang="de-DE" sz="2400" dirty="0">
                <a:latin typeface="Forum"/>
                <a:cs typeface="Forum"/>
              </a:rPr>
              <a:t>:	</a:t>
            </a:r>
            <a:r>
              <a:rPr lang="de-DE" sz="2400" dirty="0" smtClean="0">
                <a:latin typeface="Forum"/>
                <a:cs typeface="Forum"/>
              </a:rPr>
              <a:t>	?</a:t>
            </a:r>
            <a:endParaRPr lang="de-DE" sz="2400" dirty="0">
              <a:latin typeface="Forum"/>
              <a:cs typeface="Forum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152400" y="5786735"/>
            <a:ext cx="60960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de-DE" sz="2400" dirty="0" err="1" smtClean="0">
                <a:latin typeface="Forum"/>
                <a:cs typeface="Forum"/>
              </a:rPr>
              <a:t>Rétroversion</a:t>
            </a:r>
            <a:r>
              <a:rPr lang="de-DE" sz="2400" dirty="0" smtClean="0">
                <a:latin typeface="Forum"/>
                <a:cs typeface="Forum"/>
              </a:rPr>
              <a:t> </a:t>
            </a:r>
            <a:r>
              <a:rPr lang="de-DE" sz="2400" dirty="0" err="1" smtClean="0">
                <a:latin typeface="Forum"/>
                <a:cs typeface="Forum"/>
              </a:rPr>
              <a:t>acétabulaire</a:t>
            </a:r>
            <a:r>
              <a:rPr lang="de-DE" sz="2400" dirty="0" smtClean="0">
                <a:latin typeface="Forum"/>
                <a:cs typeface="Forum"/>
              </a:rPr>
              <a:t> : </a:t>
            </a:r>
            <a:r>
              <a:rPr lang="de-DE" sz="2400" dirty="0" err="1" smtClean="0">
                <a:latin typeface="Forum"/>
                <a:cs typeface="Forum"/>
              </a:rPr>
              <a:t>dysplasie</a:t>
            </a:r>
            <a:r>
              <a:rPr lang="de-DE" sz="2400" dirty="0" smtClean="0">
                <a:latin typeface="Forum"/>
                <a:cs typeface="Forum"/>
              </a:rPr>
              <a:t> de </a:t>
            </a:r>
            <a:r>
              <a:rPr lang="de-DE" sz="2400" dirty="0" err="1" smtClean="0">
                <a:latin typeface="Forum"/>
                <a:cs typeface="Forum"/>
              </a:rPr>
              <a:t>hanche</a:t>
            </a:r>
            <a:endParaRPr lang="de-DE" sz="2400" dirty="0">
              <a:latin typeface="Forum"/>
              <a:cs typeface="Forum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/>
          <a:srcRect l="2472" t="12891"/>
          <a:stretch>
            <a:fillRect/>
          </a:stretch>
        </p:blipFill>
        <p:spPr bwMode="auto">
          <a:xfrm>
            <a:off x="457200" y="1379604"/>
            <a:ext cx="5410200" cy="3997615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4465642" y="2863850"/>
            <a:ext cx="739775" cy="823912"/>
            <a:chOff x="2611" y="2405"/>
            <a:chExt cx="466" cy="519"/>
          </a:xfrm>
        </p:grpSpPr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2635" y="2405"/>
              <a:ext cx="333" cy="519"/>
            </a:xfrm>
            <a:custGeom>
              <a:avLst/>
              <a:gdLst>
                <a:gd name="T0" fmla="*/ 0 w 333"/>
                <a:gd name="T1" fmla="*/ 499 h 519"/>
                <a:gd name="T2" fmla="*/ 40 w 333"/>
                <a:gd name="T3" fmla="*/ 518 h 519"/>
                <a:gd name="T4" fmla="*/ 82 w 333"/>
                <a:gd name="T5" fmla="*/ 496 h 519"/>
                <a:gd name="T6" fmla="*/ 114 w 333"/>
                <a:gd name="T7" fmla="*/ 467 h 519"/>
                <a:gd name="T8" fmla="*/ 144 w 333"/>
                <a:gd name="T9" fmla="*/ 435 h 519"/>
                <a:gd name="T10" fmla="*/ 168 w 333"/>
                <a:gd name="T11" fmla="*/ 384 h 519"/>
                <a:gd name="T12" fmla="*/ 176 w 333"/>
                <a:gd name="T13" fmla="*/ 350 h 519"/>
                <a:gd name="T14" fmla="*/ 189 w 333"/>
                <a:gd name="T15" fmla="*/ 315 h 519"/>
                <a:gd name="T16" fmla="*/ 210 w 333"/>
                <a:gd name="T17" fmla="*/ 270 h 519"/>
                <a:gd name="T18" fmla="*/ 242 w 333"/>
                <a:gd name="T19" fmla="*/ 232 h 519"/>
                <a:gd name="T20" fmla="*/ 261 w 333"/>
                <a:gd name="T21" fmla="*/ 184 h 519"/>
                <a:gd name="T22" fmla="*/ 288 w 333"/>
                <a:gd name="T23" fmla="*/ 115 h 519"/>
                <a:gd name="T24" fmla="*/ 288 w 333"/>
                <a:gd name="T25" fmla="*/ 83 h 519"/>
                <a:gd name="T26" fmla="*/ 304 w 333"/>
                <a:gd name="T27" fmla="*/ 51 h 519"/>
                <a:gd name="T28" fmla="*/ 333 w 333"/>
                <a:gd name="T29" fmla="*/ 0 h 5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3"/>
                <a:gd name="T46" fmla="*/ 0 h 519"/>
                <a:gd name="T47" fmla="*/ 333 w 333"/>
                <a:gd name="T48" fmla="*/ 519 h 5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3" h="519">
                  <a:moveTo>
                    <a:pt x="0" y="499"/>
                  </a:moveTo>
                  <a:cubicBezTo>
                    <a:pt x="13" y="509"/>
                    <a:pt x="26" y="519"/>
                    <a:pt x="40" y="518"/>
                  </a:cubicBezTo>
                  <a:cubicBezTo>
                    <a:pt x="54" y="517"/>
                    <a:pt x="70" y="504"/>
                    <a:pt x="82" y="496"/>
                  </a:cubicBezTo>
                  <a:cubicBezTo>
                    <a:pt x="94" y="488"/>
                    <a:pt x="104" y="477"/>
                    <a:pt x="114" y="467"/>
                  </a:cubicBezTo>
                  <a:cubicBezTo>
                    <a:pt x="124" y="457"/>
                    <a:pt x="135" y="449"/>
                    <a:pt x="144" y="435"/>
                  </a:cubicBezTo>
                  <a:cubicBezTo>
                    <a:pt x="153" y="421"/>
                    <a:pt x="163" y="398"/>
                    <a:pt x="168" y="384"/>
                  </a:cubicBezTo>
                  <a:cubicBezTo>
                    <a:pt x="173" y="370"/>
                    <a:pt x="173" y="361"/>
                    <a:pt x="176" y="350"/>
                  </a:cubicBezTo>
                  <a:cubicBezTo>
                    <a:pt x="179" y="339"/>
                    <a:pt x="183" y="328"/>
                    <a:pt x="189" y="315"/>
                  </a:cubicBezTo>
                  <a:cubicBezTo>
                    <a:pt x="195" y="302"/>
                    <a:pt x="201" y="284"/>
                    <a:pt x="210" y="270"/>
                  </a:cubicBezTo>
                  <a:cubicBezTo>
                    <a:pt x="219" y="256"/>
                    <a:pt x="234" y="246"/>
                    <a:pt x="242" y="232"/>
                  </a:cubicBezTo>
                  <a:cubicBezTo>
                    <a:pt x="250" y="218"/>
                    <a:pt x="253" y="203"/>
                    <a:pt x="261" y="184"/>
                  </a:cubicBezTo>
                  <a:cubicBezTo>
                    <a:pt x="269" y="165"/>
                    <a:pt x="284" y="132"/>
                    <a:pt x="288" y="115"/>
                  </a:cubicBezTo>
                  <a:cubicBezTo>
                    <a:pt x="292" y="98"/>
                    <a:pt x="285" y="94"/>
                    <a:pt x="288" y="83"/>
                  </a:cubicBezTo>
                  <a:cubicBezTo>
                    <a:pt x="291" y="72"/>
                    <a:pt x="297" y="65"/>
                    <a:pt x="304" y="51"/>
                  </a:cubicBezTo>
                  <a:cubicBezTo>
                    <a:pt x="311" y="37"/>
                    <a:pt x="322" y="18"/>
                    <a:pt x="333" y="0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2611" y="2419"/>
              <a:ext cx="466" cy="469"/>
            </a:xfrm>
            <a:custGeom>
              <a:avLst/>
              <a:gdLst>
                <a:gd name="T0" fmla="*/ 466 w 466"/>
                <a:gd name="T1" fmla="*/ 0 h 469"/>
                <a:gd name="T2" fmla="*/ 442 w 466"/>
                <a:gd name="T3" fmla="*/ 37 h 469"/>
                <a:gd name="T4" fmla="*/ 421 w 466"/>
                <a:gd name="T5" fmla="*/ 64 h 469"/>
                <a:gd name="T6" fmla="*/ 386 w 466"/>
                <a:gd name="T7" fmla="*/ 96 h 469"/>
                <a:gd name="T8" fmla="*/ 352 w 466"/>
                <a:gd name="T9" fmla="*/ 117 h 469"/>
                <a:gd name="T10" fmla="*/ 314 w 466"/>
                <a:gd name="T11" fmla="*/ 138 h 469"/>
                <a:gd name="T12" fmla="*/ 280 w 466"/>
                <a:gd name="T13" fmla="*/ 154 h 469"/>
                <a:gd name="T14" fmla="*/ 240 w 466"/>
                <a:gd name="T15" fmla="*/ 197 h 469"/>
                <a:gd name="T16" fmla="*/ 210 w 466"/>
                <a:gd name="T17" fmla="*/ 216 h 469"/>
                <a:gd name="T18" fmla="*/ 168 w 466"/>
                <a:gd name="T19" fmla="*/ 240 h 469"/>
                <a:gd name="T20" fmla="*/ 130 w 466"/>
                <a:gd name="T21" fmla="*/ 296 h 469"/>
                <a:gd name="T22" fmla="*/ 93 w 466"/>
                <a:gd name="T23" fmla="*/ 352 h 469"/>
                <a:gd name="T24" fmla="*/ 66 w 466"/>
                <a:gd name="T25" fmla="*/ 397 h 469"/>
                <a:gd name="T26" fmla="*/ 37 w 466"/>
                <a:gd name="T27" fmla="*/ 440 h 469"/>
                <a:gd name="T28" fmla="*/ 0 w 466"/>
                <a:gd name="T29" fmla="*/ 469 h 46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6"/>
                <a:gd name="T46" fmla="*/ 0 h 469"/>
                <a:gd name="T47" fmla="*/ 466 w 466"/>
                <a:gd name="T48" fmla="*/ 469 h 46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6" h="469">
                  <a:moveTo>
                    <a:pt x="466" y="0"/>
                  </a:moveTo>
                  <a:cubicBezTo>
                    <a:pt x="457" y="13"/>
                    <a:pt x="449" y="26"/>
                    <a:pt x="442" y="37"/>
                  </a:cubicBezTo>
                  <a:cubicBezTo>
                    <a:pt x="435" y="48"/>
                    <a:pt x="430" y="54"/>
                    <a:pt x="421" y="64"/>
                  </a:cubicBezTo>
                  <a:cubicBezTo>
                    <a:pt x="412" y="74"/>
                    <a:pt x="398" y="87"/>
                    <a:pt x="386" y="96"/>
                  </a:cubicBezTo>
                  <a:cubicBezTo>
                    <a:pt x="374" y="105"/>
                    <a:pt x="364" y="110"/>
                    <a:pt x="352" y="117"/>
                  </a:cubicBezTo>
                  <a:cubicBezTo>
                    <a:pt x="340" y="124"/>
                    <a:pt x="326" y="132"/>
                    <a:pt x="314" y="138"/>
                  </a:cubicBezTo>
                  <a:cubicBezTo>
                    <a:pt x="302" y="144"/>
                    <a:pt x="292" y="144"/>
                    <a:pt x="280" y="154"/>
                  </a:cubicBezTo>
                  <a:cubicBezTo>
                    <a:pt x="268" y="164"/>
                    <a:pt x="252" y="187"/>
                    <a:pt x="240" y="197"/>
                  </a:cubicBezTo>
                  <a:cubicBezTo>
                    <a:pt x="228" y="207"/>
                    <a:pt x="222" y="209"/>
                    <a:pt x="210" y="216"/>
                  </a:cubicBezTo>
                  <a:cubicBezTo>
                    <a:pt x="198" y="223"/>
                    <a:pt x="181" y="227"/>
                    <a:pt x="168" y="240"/>
                  </a:cubicBezTo>
                  <a:cubicBezTo>
                    <a:pt x="155" y="253"/>
                    <a:pt x="142" y="277"/>
                    <a:pt x="130" y="296"/>
                  </a:cubicBezTo>
                  <a:cubicBezTo>
                    <a:pt x="118" y="315"/>
                    <a:pt x="104" y="335"/>
                    <a:pt x="93" y="352"/>
                  </a:cubicBezTo>
                  <a:cubicBezTo>
                    <a:pt x="82" y="369"/>
                    <a:pt x="75" y="382"/>
                    <a:pt x="66" y="397"/>
                  </a:cubicBezTo>
                  <a:cubicBezTo>
                    <a:pt x="57" y="412"/>
                    <a:pt x="48" y="428"/>
                    <a:pt x="37" y="440"/>
                  </a:cubicBezTo>
                  <a:cubicBezTo>
                    <a:pt x="26" y="452"/>
                    <a:pt x="13" y="460"/>
                    <a:pt x="0" y="469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205417" y="6110103"/>
            <a:ext cx="3938583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en-US" dirty="0" smtClean="0">
                <a:latin typeface="Forum"/>
                <a:cs typeface="Forum"/>
              </a:rPr>
              <a:t>Li P et </a:t>
            </a:r>
            <a:r>
              <a:rPr lang="en-US" dirty="0" err="1" smtClean="0">
                <a:latin typeface="Forum"/>
                <a:cs typeface="Forum"/>
              </a:rPr>
              <a:t>Ganz</a:t>
            </a:r>
            <a:r>
              <a:rPr lang="en-US" dirty="0" smtClean="0">
                <a:latin typeface="Forum"/>
                <a:cs typeface="Forum"/>
              </a:rPr>
              <a:t> R, CORR</a:t>
            </a:r>
            <a:r>
              <a:rPr lang="en-US" i="1" dirty="0" smtClean="0">
                <a:latin typeface="Forum"/>
                <a:cs typeface="Forum"/>
              </a:rPr>
              <a:t>,</a:t>
            </a:r>
            <a:r>
              <a:rPr lang="en-US" dirty="0" smtClean="0">
                <a:latin typeface="Forum"/>
                <a:cs typeface="Forum"/>
              </a:rPr>
              <a:t> 2003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en-US" dirty="0" smtClean="0">
                <a:latin typeface="Forum"/>
                <a:cs typeface="Forum"/>
              </a:rPr>
              <a:t>Mast J et al., CORR, 2004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Pincer</a:t>
            </a:r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5867400" y="2709985"/>
            <a:ext cx="3124200" cy="1200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400" dirty="0" err="1" smtClean="0">
                <a:latin typeface="Forum"/>
                <a:cs typeface="Forum"/>
              </a:rPr>
              <a:t>Prévalence</a:t>
            </a:r>
            <a:r>
              <a:rPr lang="de-DE" sz="2400" dirty="0">
                <a:latin typeface="Forum"/>
                <a:cs typeface="Forum"/>
              </a:rPr>
              <a:t>:  </a:t>
            </a:r>
            <a:r>
              <a:rPr lang="de-DE" sz="2400" dirty="0" smtClean="0">
                <a:latin typeface="Forum"/>
                <a:cs typeface="Forum"/>
              </a:rPr>
              <a:t>	20%</a:t>
            </a:r>
          </a:p>
          <a:p>
            <a:r>
              <a:rPr lang="de-DE" sz="2400" dirty="0" smtClean="0">
                <a:latin typeface="Forum"/>
                <a:cs typeface="Forum"/>
              </a:rPr>
              <a:t>F/M:			9 : 1</a:t>
            </a:r>
          </a:p>
          <a:p>
            <a:r>
              <a:rPr lang="de-DE" sz="2400" dirty="0" err="1" smtClean="0">
                <a:latin typeface="Forum"/>
                <a:cs typeface="Forum"/>
              </a:rPr>
              <a:t>Bilatéral</a:t>
            </a:r>
            <a:r>
              <a:rPr lang="de-DE" sz="2400" dirty="0">
                <a:latin typeface="Forum"/>
                <a:cs typeface="Forum"/>
              </a:rPr>
              <a:t>:	</a:t>
            </a:r>
            <a:r>
              <a:rPr lang="de-DE" sz="2400" dirty="0" smtClean="0">
                <a:latin typeface="Forum"/>
                <a:cs typeface="Forum"/>
              </a:rPr>
              <a:t>	&gt; 95%</a:t>
            </a:r>
            <a:endParaRPr lang="de-DE" sz="2400" dirty="0">
              <a:latin typeface="Forum"/>
              <a:cs typeface="Forum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152400" y="5786735"/>
            <a:ext cx="60960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de-DE" sz="2400" dirty="0" err="1" smtClean="0">
                <a:latin typeface="Forum"/>
                <a:cs typeface="Forum"/>
              </a:rPr>
              <a:t>Coxa</a:t>
            </a:r>
            <a:r>
              <a:rPr lang="de-DE" sz="2400" dirty="0" smtClean="0">
                <a:latin typeface="Forum"/>
                <a:cs typeface="Forum"/>
              </a:rPr>
              <a:t> </a:t>
            </a:r>
            <a:r>
              <a:rPr lang="de-DE" sz="2400" dirty="0" err="1" smtClean="0">
                <a:latin typeface="Forum"/>
                <a:cs typeface="Forum"/>
              </a:rPr>
              <a:t>profunda</a:t>
            </a:r>
            <a:r>
              <a:rPr lang="de-DE" sz="2400" dirty="0" smtClean="0">
                <a:latin typeface="Forum"/>
                <a:cs typeface="Forum"/>
              </a:rPr>
              <a:t> / </a:t>
            </a:r>
            <a:r>
              <a:rPr lang="de-DE" sz="2400" dirty="0" err="1" smtClean="0">
                <a:latin typeface="Forum"/>
                <a:cs typeface="Forum"/>
              </a:rPr>
              <a:t>protrusion</a:t>
            </a:r>
            <a:r>
              <a:rPr lang="de-DE" sz="2400" dirty="0" smtClean="0">
                <a:latin typeface="Forum"/>
                <a:cs typeface="Forum"/>
              </a:rPr>
              <a:t> </a:t>
            </a:r>
            <a:r>
              <a:rPr lang="de-DE" sz="2400" dirty="0" err="1" smtClean="0">
                <a:latin typeface="Forum"/>
                <a:cs typeface="Forum"/>
              </a:rPr>
              <a:t>acetabuli</a:t>
            </a:r>
            <a:endParaRPr lang="de-DE" sz="2400" dirty="0">
              <a:latin typeface="Forum"/>
              <a:cs typeface="Forum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5289341" cy="3810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9" name="Freeform 8"/>
          <p:cNvSpPr>
            <a:spLocks/>
          </p:cNvSpPr>
          <p:nvPr/>
        </p:nvSpPr>
        <p:spPr bwMode="auto">
          <a:xfrm>
            <a:off x="3962400" y="3352799"/>
            <a:ext cx="808037" cy="557513"/>
          </a:xfrm>
          <a:custGeom>
            <a:avLst/>
            <a:gdLst>
              <a:gd name="T0" fmla="*/ 509 w 509"/>
              <a:gd name="T1" fmla="*/ 0 h 392"/>
              <a:gd name="T2" fmla="*/ 469 w 509"/>
              <a:gd name="T3" fmla="*/ 27 h 392"/>
              <a:gd name="T4" fmla="*/ 432 w 509"/>
              <a:gd name="T5" fmla="*/ 53 h 392"/>
              <a:gd name="T6" fmla="*/ 395 w 509"/>
              <a:gd name="T7" fmla="*/ 77 h 392"/>
              <a:gd name="T8" fmla="*/ 365 w 509"/>
              <a:gd name="T9" fmla="*/ 99 h 392"/>
              <a:gd name="T10" fmla="*/ 307 w 509"/>
              <a:gd name="T11" fmla="*/ 139 h 392"/>
              <a:gd name="T12" fmla="*/ 211 w 509"/>
              <a:gd name="T13" fmla="*/ 203 h 392"/>
              <a:gd name="T14" fmla="*/ 149 w 509"/>
              <a:gd name="T15" fmla="*/ 251 h 392"/>
              <a:gd name="T16" fmla="*/ 107 w 509"/>
              <a:gd name="T17" fmla="*/ 312 h 392"/>
              <a:gd name="T18" fmla="*/ 75 w 509"/>
              <a:gd name="T19" fmla="*/ 352 h 392"/>
              <a:gd name="T20" fmla="*/ 37 w 509"/>
              <a:gd name="T21" fmla="*/ 379 h 392"/>
              <a:gd name="T22" fmla="*/ 0 w 509"/>
              <a:gd name="T23" fmla="*/ 392 h 3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09"/>
              <a:gd name="T37" fmla="*/ 0 h 392"/>
              <a:gd name="T38" fmla="*/ 509 w 509"/>
              <a:gd name="T39" fmla="*/ 392 h 3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09" h="392">
                <a:moveTo>
                  <a:pt x="509" y="0"/>
                </a:moveTo>
                <a:cubicBezTo>
                  <a:pt x="495" y="9"/>
                  <a:pt x="482" y="18"/>
                  <a:pt x="469" y="27"/>
                </a:cubicBezTo>
                <a:cubicBezTo>
                  <a:pt x="456" y="36"/>
                  <a:pt x="444" y="45"/>
                  <a:pt x="432" y="53"/>
                </a:cubicBezTo>
                <a:cubicBezTo>
                  <a:pt x="420" y="61"/>
                  <a:pt x="406" y="69"/>
                  <a:pt x="395" y="77"/>
                </a:cubicBezTo>
                <a:cubicBezTo>
                  <a:pt x="384" y="85"/>
                  <a:pt x="380" y="89"/>
                  <a:pt x="365" y="99"/>
                </a:cubicBezTo>
                <a:cubicBezTo>
                  <a:pt x="350" y="109"/>
                  <a:pt x="332" y="122"/>
                  <a:pt x="307" y="139"/>
                </a:cubicBezTo>
                <a:cubicBezTo>
                  <a:pt x="282" y="156"/>
                  <a:pt x="237" y="184"/>
                  <a:pt x="211" y="203"/>
                </a:cubicBezTo>
                <a:cubicBezTo>
                  <a:pt x="185" y="222"/>
                  <a:pt x="166" y="233"/>
                  <a:pt x="149" y="251"/>
                </a:cubicBezTo>
                <a:cubicBezTo>
                  <a:pt x="132" y="269"/>
                  <a:pt x="119" y="295"/>
                  <a:pt x="107" y="312"/>
                </a:cubicBezTo>
                <a:cubicBezTo>
                  <a:pt x="95" y="329"/>
                  <a:pt x="87" y="341"/>
                  <a:pt x="75" y="352"/>
                </a:cubicBezTo>
                <a:cubicBezTo>
                  <a:pt x="63" y="363"/>
                  <a:pt x="49" y="372"/>
                  <a:pt x="37" y="379"/>
                </a:cubicBezTo>
                <a:cubicBezTo>
                  <a:pt x="25" y="386"/>
                  <a:pt x="12" y="389"/>
                  <a:pt x="0" y="392"/>
                </a:cubicBezTo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7"/>
          <p:cNvSpPr>
            <a:spLocks/>
          </p:cNvSpPr>
          <p:nvPr/>
        </p:nvSpPr>
        <p:spPr bwMode="auto">
          <a:xfrm>
            <a:off x="4135437" y="3381382"/>
            <a:ext cx="635000" cy="698500"/>
          </a:xfrm>
          <a:custGeom>
            <a:avLst/>
            <a:gdLst>
              <a:gd name="T0" fmla="*/ 400 w 400"/>
              <a:gd name="T1" fmla="*/ 0 h 440"/>
              <a:gd name="T2" fmla="*/ 384 w 400"/>
              <a:gd name="T3" fmla="*/ 24 h 440"/>
              <a:gd name="T4" fmla="*/ 368 w 400"/>
              <a:gd name="T5" fmla="*/ 56 h 440"/>
              <a:gd name="T6" fmla="*/ 344 w 400"/>
              <a:gd name="T7" fmla="*/ 93 h 440"/>
              <a:gd name="T8" fmla="*/ 317 w 400"/>
              <a:gd name="T9" fmla="*/ 125 h 440"/>
              <a:gd name="T10" fmla="*/ 272 w 400"/>
              <a:gd name="T11" fmla="*/ 157 h 440"/>
              <a:gd name="T12" fmla="*/ 232 w 400"/>
              <a:gd name="T13" fmla="*/ 194 h 440"/>
              <a:gd name="T14" fmla="*/ 179 w 400"/>
              <a:gd name="T15" fmla="*/ 253 h 440"/>
              <a:gd name="T16" fmla="*/ 120 w 400"/>
              <a:gd name="T17" fmla="*/ 296 h 440"/>
              <a:gd name="T18" fmla="*/ 85 w 400"/>
              <a:gd name="T19" fmla="*/ 349 h 440"/>
              <a:gd name="T20" fmla="*/ 45 w 400"/>
              <a:gd name="T21" fmla="*/ 394 h 440"/>
              <a:gd name="T22" fmla="*/ 16 w 400"/>
              <a:gd name="T23" fmla="*/ 424 h 440"/>
              <a:gd name="T24" fmla="*/ 0 w 400"/>
              <a:gd name="T25" fmla="*/ 440 h 4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0"/>
              <a:gd name="T40" fmla="*/ 0 h 440"/>
              <a:gd name="T41" fmla="*/ 400 w 400"/>
              <a:gd name="T42" fmla="*/ 440 h 4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0" h="440">
                <a:moveTo>
                  <a:pt x="400" y="0"/>
                </a:moveTo>
                <a:cubicBezTo>
                  <a:pt x="394" y="7"/>
                  <a:pt x="389" y="15"/>
                  <a:pt x="384" y="24"/>
                </a:cubicBezTo>
                <a:cubicBezTo>
                  <a:pt x="379" y="33"/>
                  <a:pt x="375" y="45"/>
                  <a:pt x="368" y="56"/>
                </a:cubicBezTo>
                <a:cubicBezTo>
                  <a:pt x="361" y="67"/>
                  <a:pt x="352" y="81"/>
                  <a:pt x="344" y="93"/>
                </a:cubicBezTo>
                <a:cubicBezTo>
                  <a:pt x="336" y="105"/>
                  <a:pt x="329" y="114"/>
                  <a:pt x="317" y="125"/>
                </a:cubicBezTo>
                <a:cubicBezTo>
                  <a:pt x="305" y="136"/>
                  <a:pt x="286" y="146"/>
                  <a:pt x="272" y="157"/>
                </a:cubicBezTo>
                <a:cubicBezTo>
                  <a:pt x="258" y="168"/>
                  <a:pt x="247" y="178"/>
                  <a:pt x="232" y="194"/>
                </a:cubicBezTo>
                <a:cubicBezTo>
                  <a:pt x="217" y="210"/>
                  <a:pt x="198" y="236"/>
                  <a:pt x="179" y="253"/>
                </a:cubicBezTo>
                <a:cubicBezTo>
                  <a:pt x="160" y="270"/>
                  <a:pt x="136" y="280"/>
                  <a:pt x="120" y="296"/>
                </a:cubicBezTo>
                <a:cubicBezTo>
                  <a:pt x="104" y="312"/>
                  <a:pt x="98" y="333"/>
                  <a:pt x="85" y="349"/>
                </a:cubicBezTo>
                <a:cubicBezTo>
                  <a:pt x="72" y="365"/>
                  <a:pt x="56" y="382"/>
                  <a:pt x="45" y="394"/>
                </a:cubicBezTo>
                <a:cubicBezTo>
                  <a:pt x="34" y="406"/>
                  <a:pt x="23" y="416"/>
                  <a:pt x="16" y="424"/>
                </a:cubicBezTo>
                <a:cubicBezTo>
                  <a:pt x="9" y="432"/>
                  <a:pt x="4" y="436"/>
                  <a:pt x="0" y="440"/>
                </a:cubicBezTo>
              </a:path>
            </a:pathLst>
          </a:cu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Pincer</a:t>
            </a:r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7"/>
          <p:cNvSpPr>
            <a:spLocks noChangeAspect="1"/>
          </p:cNvSpPr>
          <p:nvPr/>
        </p:nvSpPr>
        <p:spPr bwMode="auto">
          <a:xfrm>
            <a:off x="6178550" y="1914525"/>
            <a:ext cx="1425575" cy="1425575"/>
          </a:xfrm>
          <a:prstGeom prst="ellipse">
            <a:avLst/>
          </a:prstGeom>
          <a:noFill/>
          <a:ln w="25400">
            <a:solidFill>
              <a:srgbClr val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5"/>
          <p:cNvGrpSpPr>
            <a:grpSpLocks/>
          </p:cNvGrpSpPr>
          <p:nvPr/>
        </p:nvGrpSpPr>
        <p:grpSpPr bwMode="auto">
          <a:xfrm>
            <a:off x="-1524000" y="2057400"/>
            <a:ext cx="8890000" cy="3825875"/>
            <a:chOff x="72" y="872"/>
            <a:chExt cx="5600" cy="2410"/>
          </a:xfrm>
        </p:grpSpPr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72" y="2950"/>
              <a:ext cx="5600" cy="33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algn="ctr" defTabSz="762000">
                <a:lnSpc>
                  <a:spcPct val="120000"/>
                </a:lnSpc>
                <a:spcBef>
                  <a:spcPct val="0"/>
                </a:spcBef>
              </a:pPr>
              <a:endParaRPr lang="en-US" sz="2400" b="0">
                <a:solidFill>
                  <a:schemeClr val="tx1"/>
                </a:solidFill>
              </a:endParaRPr>
            </a:p>
          </p:txBody>
        </p:sp>
        <p:grpSp>
          <p:nvGrpSpPr>
            <p:cNvPr id="31" name="Group 7"/>
            <p:cNvGrpSpPr>
              <a:grpSpLocks/>
            </p:cNvGrpSpPr>
            <p:nvPr/>
          </p:nvGrpSpPr>
          <p:grpSpPr bwMode="auto">
            <a:xfrm>
              <a:off x="1264" y="872"/>
              <a:ext cx="3158" cy="1931"/>
              <a:chOff x="1413" y="964"/>
              <a:chExt cx="3158" cy="1931"/>
            </a:xfrm>
          </p:grpSpPr>
          <p:pic>
            <p:nvPicPr>
              <p:cNvPr id="32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13" y="964"/>
                <a:ext cx="3158" cy="1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Rectangle 9"/>
              <p:cNvSpPr>
                <a:spLocks/>
              </p:cNvSpPr>
              <p:nvPr/>
            </p:nvSpPr>
            <p:spPr bwMode="auto">
              <a:xfrm>
                <a:off x="1416" y="968"/>
                <a:ext cx="3144" cy="192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4" name="Group 20"/>
          <p:cNvGrpSpPr>
            <a:grpSpLocks/>
          </p:cNvGrpSpPr>
          <p:nvPr/>
        </p:nvGrpSpPr>
        <p:grpSpPr bwMode="auto">
          <a:xfrm>
            <a:off x="131763" y="3757612"/>
            <a:ext cx="8742363" cy="2695575"/>
            <a:chOff x="83" y="2367"/>
            <a:chExt cx="5507" cy="1698"/>
          </a:xfrm>
        </p:grpSpPr>
        <p:grpSp>
          <p:nvGrpSpPr>
            <p:cNvPr id="35" name="Group 21"/>
            <p:cNvGrpSpPr>
              <a:grpSpLocks noChangeAspect="1"/>
            </p:cNvGrpSpPr>
            <p:nvPr/>
          </p:nvGrpSpPr>
          <p:grpSpPr bwMode="auto">
            <a:xfrm>
              <a:off x="3572" y="2367"/>
              <a:ext cx="2018" cy="1441"/>
              <a:chOff x="739" y="1036"/>
              <a:chExt cx="4287" cy="3059"/>
            </a:xfrm>
          </p:grpSpPr>
          <p:sp>
            <p:nvSpPr>
              <p:cNvPr id="3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1771" y="1521"/>
                <a:ext cx="2218" cy="1673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9" name="Picture 2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39" y="1036"/>
                <a:ext cx="4287" cy="305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</p:pic>
          <p:sp>
            <p:nvSpPr>
              <p:cNvPr id="40" name="Rectangle 24"/>
              <p:cNvSpPr>
                <a:spLocks noChangeAspect="1"/>
              </p:cNvSpPr>
              <p:nvPr/>
            </p:nvSpPr>
            <p:spPr bwMode="auto">
              <a:xfrm>
                <a:off x="739" y="1036"/>
                <a:ext cx="4287" cy="305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3676" y="3506"/>
              <a:ext cx="895" cy="25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  <a:cs typeface="Forum"/>
                </a:rPr>
                <a:t>Acétabulum</a:t>
              </a:r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  <a:cs typeface="Forum"/>
              </a:endParaRPr>
            </a:p>
          </p:txBody>
        </p:sp>
        <p:sp>
          <p:nvSpPr>
            <p:cNvPr id="37" name="Rectangle 26"/>
            <p:cNvSpPr>
              <a:spLocks noChangeArrowheads="1"/>
            </p:cNvSpPr>
            <p:nvPr/>
          </p:nvSpPr>
          <p:spPr bwMode="auto">
            <a:xfrm>
              <a:off x="83" y="3550"/>
              <a:ext cx="3496" cy="51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 algn="ctr" defTabSz="762000">
                <a:lnSpc>
                  <a:spcPct val="120000"/>
                </a:lnSpc>
                <a:spcBef>
                  <a:spcPct val="0"/>
                </a:spcBef>
              </a:pPr>
              <a:r>
                <a:rPr lang="en-US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Dégénération</a:t>
              </a:r>
              <a:r>
                <a:rPr lang="en-US" sz="2000" dirty="0" smtClean="0">
                  <a:solidFill>
                    <a:schemeClr val="tx1"/>
                  </a:solidFill>
                  <a:latin typeface="Forum"/>
                  <a:cs typeface="Forum"/>
                </a:rPr>
                <a:t> du labrum avec </a:t>
              </a:r>
              <a:r>
                <a:rPr lang="en-US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lésion</a:t>
              </a:r>
              <a:r>
                <a:rPr lang="en-US" sz="2000" dirty="0" smtClean="0">
                  <a:solidFill>
                    <a:schemeClr val="tx1"/>
                  </a:solidFill>
                  <a:latin typeface="Forum"/>
                  <a:cs typeface="Forum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mineure</a:t>
              </a:r>
              <a:r>
                <a:rPr lang="en-US" sz="2000" dirty="0" smtClean="0">
                  <a:solidFill>
                    <a:schemeClr val="tx1"/>
                  </a:solidFill>
                  <a:latin typeface="Forum"/>
                  <a:cs typeface="Forum"/>
                </a:rPr>
                <a:t> du labrum</a:t>
              </a:r>
              <a:endParaRPr lang="en-US" sz="2000" dirty="0">
                <a:solidFill>
                  <a:schemeClr val="tx1"/>
                </a:solidFill>
                <a:latin typeface="Forum"/>
                <a:cs typeface="Forum"/>
              </a:endParaRPr>
            </a:p>
          </p:txBody>
        </p:sp>
      </p:grpSp>
      <p:grpSp>
        <p:nvGrpSpPr>
          <p:cNvPr id="41" name="Group 11"/>
          <p:cNvGrpSpPr>
            <a:grpSpLocks/>
          </p:cNvGrpSpPr>
          <p:nvPr/>
        </p:nvGrpSpPr>
        <p:grpSpPr bwMode="auto">
          <a:xfrm>
            <a:off x="684213" y="1565275"/>
            <a:ext cx="8185150" cy="4170363"/>
            <a:chOff x="431" y="986"/>
            <a:chExt cx="5156" cy="2627"/>
          </a:xfrm>
        </p:grpSpPr>
        <p:grpSp>
          <p:nvGrpSpPr>
            <p:cNvPr id="42" name="Group 12"/>
            <p:cNvGrpSpPr>
              <a:grpSpLocks/>
            </p:cNvGrpSpPr>
            <p:nvPr/>
          </p:nvGrpSpPr>
          <p:grpSpPr bwMode="auto">
            <a:xfrm>
              <a:off x="3574" y="986"/>
              <a:ext cx="2013" cy="1281"/>
              <a:chOff x="3574" y="986"/>
              <a:chExt cx="2013" cy="1281"/>
            </a:xfrm>
          </p:grpSpPr>
          <p:grpSp>
            <p:nvGrpSpPr>
              <p:cNvPr id="44" name="Group 13"/>
              <p:cNvGrpSpPr>
                <a:grpSpLocks/>
              </p:cNvGrpSpPr>
              <p:nvPr/>
            </p:nvGrpSpPr>
            <p:grpSpPr bwMode="auto">
              <a:xfrm>
                <a:off x="3574" y="986"/>
                <a:ext cx="2013" cy="1281"/>
                <a:chOff x="774" y="1032"/>
                <a:chExt cx="4229" cy="2968"/>
              </a:xfrm>
            </p:grpSpPr>
            <p:sp>
              <p:nvSpPr>
                <p:cNvPr id="46" name="Rectangle 14"/>
                <p:cNvSpPr>
                  <a:spLocks noChangeArrowheads="1"/>
                </p:cNvSpPr>
                <p:nvPr/>
              </p:nvSpPr>
              <p:spPr bwMode="auto">
                <a:xfrm>
                  <a:off x="1771" y="1521"/>
                  <a:ext cx="2218" cy="1673"/>
                </a:xfrm>
                <a:prstGeom prst="rect">
                  <a:avLst/>
                </a:prstGeom>
                <a:noFill/>
                <a:ln w="508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47" name="Picture 1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74" y="1032"/>
                  <a:ext cx="4229" cy="29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8" name="Text Box 16"/>
                <p:cNvSpPr txBox="1">
                  <a:spLocks/>
                </p:cNvSpPr>
                <p:nvPr/>
              </p:nvSpPr>
              <p:spPr bwMode="auto">
                <a:xfrm>
                  <a:off x="1803" y="1136"/>
                  <a:ext cx="2147" cy="58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/>
                  <a:r>
                    <a:rPr lang="en-US" sz="2000" dirty="0">
                      <a:solidFill>
                        <a:srgbClr val="FFFFFF"/>
                      </a:solidFill>
                      <a:latin typeface="Forum"/>
                      <a:cs typeface="Forum"/>
                    </a:rPr>
                    <a:t>ant.</a:t>
                  </a:r>
                  <a:endParaRPr lang="en-US" sz="2800" dirty="0">
                    <a:solidFill>
                      <a:srgbClr val="FFFFFF"/>
                    </a:solidFill>
                    <a:latin typeface="Forum"/>
                    <a:cs typeface="Forum"/>
                  </a:endParaRPr>
                </a:p>
              </p:txBody>
            </p:sp>
            <p:sp>
              <p:nvSpPr>
                <p:cNvPr id="49" name="Rectangle 17"/>
                <p:cNvSpPr>
                  <a:spLocks/>
                </p:cNvSpPr>
                <p:nvPr/>
              </p:nvSpPr>
              <p:spPr bwMode="auto">
                <a:xfrm>
                  <a:off x="784" y="1032"/>
                  <a:ext cx="4216" cy="2968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5" name="Rectangle 18"/>
              <p:cNvSpPr>
                <a:spLocks noChangeArrowheads="1"/>
              </p:cNvSpPr>
              <p:nvPr/>
            </p:nvSpPr>
            <p:spPr bwMode="auto">
              <a:xfrm>
                <a:off x="3632" y="1986"/>
                <a:ext cx="536" cy="25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chemeClr val="bg1"/>
                    </a:solidFill>
                    <a:latin typeface="Forum"/>
                    <a:cs typeface="Forum"/>
                  </a:rPr>
                  <a:t>Fémur</a:t>
                </a:r>
                <a:endParaRPr lang="en-US" sz="2400" dirty="0">
                  <a:solidFill>
                    <a:schemeClr val="bg1"/>
                  </a:solidFill>
                  <a:latin typeface="Forum"/>
                  <a:cs typeface="Forum"/>
                </a:endParaRPr>
              </a:p>
            </p:txBody>
          </p:sp>
        </p:grp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431" y="3361"/>
              <a:ext cx="2326" cy="25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Forum"/>
                  <a:cs typeface="Forum"/>
                </a:rPr>
                <a:t>Indentation</a:t>
              </a:r>
              <a:r>
                <a:rPr lang="en-US" sz="2000" dirty="0" smtClean="0">
                  <a:solidFill>
                    <a:schemeClr val="tx1"/>
                  </a:solidFill>
                  <a:latin typeface="Forum"/>
                  <a:cs typeface="Forum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à</a:t>
              </a:r>
              <a:r>
                <a:rPr lang="en-US" sz="2000" dirty="0" smtClean="0">
                  <a:solidFill>
                    <a:schemeClr val="tx1"/>
                  </a:solidFill>
                  <a:latin typeface="Forum"/>
                  <a:cs typeface="Forum"/>
                </a:rPr>
                <a:t> la </a:t>
              </a:r>
              <a:r>
                <a:rPr lang="en-US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jonction</a:t>
              </a:r>
              <a:r>
                <a:rPr lang="en-US" sz="2000" dirty="0" smtClean="0">
                  <a:solidFill>
                    <a:schemeClr val="tx1"/>
                  </a:solidFill>
                  <a:latin typeface="Forum"/>
                  <a:cs typeface="Forum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tête</a:t>
              </a:r>
              <a:r>
                <a:rPr lang="en-US" sz="2000" dirty="0" err="1" smtClean="0">
                  <a:latin typeface="Forum"/>
                  <a:cs typeface="Forum"/>
                </a:rPr>
                <a:t>/col</a:t>
              </a:r>
              <a:endParaRPr lang="en-US" sz="2000" dirty="0">
                <a:solidFill>
                  <a:schemeClr val="tx1"/>
                </a:solidFill>
                <a:latin typeface="Forum"/>
                <a:cs typeface="Forum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8" y="1317625"/>
            <a:ext cx="3436937" cy="26162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170488" y="1347788"/>
            <a:ext cx="3525837" cy="5326062"/>
            <a:chOff x="3257" y="849"/>
            <a:chExt cx="2221" cy="3355"/>
          </a:xfrm>
        </p:grpSpPr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61" y="2557"/>
              <a:ext cx="2216" cy="1647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65" y="849"/>
              <a:ext cx="2213" cy="1624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261" y="2213"/>
              <a:ext cx="434" cy="25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sz="2000" dirty="0" smtClean="0">
                  <a:solidFill>
                    <a:srgbClr val="FFFFFF"/>
                  </a:solidFill>
                  <a:latin typeface="Forum"/>
                  <a:cs typeface="Forum"/>
                </a:rPr>
                <a:t>CAM</a:t>
              </a:r>
              <a:endParaRPr lang="de-DE" dirty="0">
                <a:solidFill>
                  <a:srgbClr val="FFFFFF"/>
                </a:solidFill>
                <a:latin typeface="Forum"/>
                <a:cs typeface="Forum"/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3257" y="3952"/>
              <a:ext cx="438" cy="25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sz="2000" dirty="0" smtClean="0">
                  <a:solidFill>
                    <a:srgbClr val="FFFFFF"/>
                  </a:solidFill>
                  <a:latin typeface="Forum"/>
                  <a:cs typeface="Forum"/>
                </a:rPr>
                <a:t>CAM</a:t>
              </a:r>
              <a:endParaRPr lang="de-DE" dirty="0">
                <a:solidFill>
                  <a:srgbClr val="FFFFFF"/>
                </a:solidFill>
                <a:latin typeface="Forum"/>
                <a:cs typeface="Forum"/>
              </a:endParaRPr>
            </a:p>
          </p:txBody>
        </p:sp>
      </p:grp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838" y="4073525"/>
            <a:ext cx="3441700" cy="26162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71488" y="3525778"/>
            <a:ext cx="825867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Forum"/>
                <a:cs typeface="Forum"/>
              </a:rPr>
              <a:t>Pincer</a:t>
            </a:r>
            <a:endParaRPr lang="de-DE" dirty="0">
              <a:solidFill>
                <a:srgbClr val="FFFFFF"/>
              </a:solidFill>
              <a:latin typeface="Forum"/>
              <a:cs typeface="Forum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77838" y="6289615"/>
            <a:ext cx="1419855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Forum"/>
                <a:cs typeface="Forum"/>
              </a:rPr>
              <a:t>Pincer/CAM</a:t>
            </a:r>
            <a:endParaRPr lang="de-DE" dirty="0">
              <a:solidFill>
                <a:srgbClr val="FFFFFF"/>
              </a:solidFill>
              <a:latin typeface="Forum"/>
              <a:cs typeface="Forum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Morphologie des lésions acétabulaires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Morphologie des lésions fémorales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  <p:pic>
        <p:nvPicPr>
          <p:cNvPr id="16" name="Picture 7" descr="Unbenannt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1292225"/>
            <a:ext cx="3478214" cy="256303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71488" y="3455150"/>
            <a:ext cx="695056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sz="2000" dirty="0" smtClean="0">
                <a:solidFill>
                  <a:srgbClr val="FFFFFF"/>
                </a:solidFill>
                <a:latin typeface="Forum"/>
                <a:cs typeface="Forum"/>
              </a:rPr>
              <a:t>CAM</a:t>
            </a:r>
            <a:endParaRPr lang="de-DE" dirty="0">
              <a:solidFill>
                <a:srgbClr val="FFFFFF"/>
              </a:solidFill>
              <a:latin typeface="Forum"/>
              <a:cs typeface="Forum"/>
            </a:endParaRPr>
          </a:p>
        </p:txBody>
      </p:sp>
      <p:grpSp>
        <p:nvGrpSpPr>
          <p:cNvPr id="18" name="Group 9"/>
          <p:cNvGrpSpPr>
            <a:grpSpLocks/>
          </p:cNvGrpSpPr>
          <p:nvPr/>
        </p:nvGrpSpPr>
        <p:grpSpPr bwMode="auto">
          <a:xfrm>
            <a:off x="5162551" y="1235076"/>
            <a:ext cx="3441700" cy="5454649"/>
            <a:chOff x="3257" y="748"/>
            <a:chExt cx="2168" cy="3436"/>
          </a:xfrm>
        </p:grpSpPr>
        <p:pic>
          <p:nvPicPr>
            <p:cNvPr id="19" name="Picture 10" descr="Unbenannt-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7" y="748"/>
              <a:ext cx="2168" cy="165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0" name="Picture 11" descr="Unbenannt-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57" y="2537"/>
              <a:ext cx="2168" cy="1583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3262" y="2176"/>
              <a:ext cx="520" cy="25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sz="2000" dirty="0" err="1">
                  <a:solidFill>
                    <a:srgbClr val="FFFFFF"/>
                  </a:solidFill>
                  <a:latin typeface="Forum"/>
                  <a:cs typeface="Forum"/>
                </a:rPr>
                <a:t>Pincer</a:t>
              </a:r>
              <a:endParaRPr lang="de-DE" dirty="0">
                <a:solidFill>
                  <a:srgbClr val="FFFFFF"/>
                </a:solidFill>
                <a:latin typeface="Forum"/>
                <a:cs typeface="Forum"/>
              </a:endParaRP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3262" y="3932"/>
              <a:ext cx="894" cy="25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sz="2000" dirty="0" err="1" smtClean="0">
                  <a:solidFill>
                    <a:srgbClr val="FFFFFF"/>
                  </a:solidFill>
                  <a:latin typeface="Forum"/>
                  <a:cs typeface="Forum"/>
                </a:rPr>
                <a:t>Pincer/CAM</a:t>
              </a:r>
              <a:endParaRPr lang="de-DE" dirty="0">
                <a:solidFill>
                  <a:srgbClr val="FFFFFF"/>
                </a:solidFill>
                <a:latin typeface="Forum"/>
                <a:cs typeface="Forum"/>
              </a:endParaRPr>
            </a:p>
          </p:txBody>
        </p:sp>
      </p:grpSp>
      <p:pic>
        <p:nvPicPr>
          <p:cNvPr id="23" name="Picture 8" descr="Unbenannt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325" y="4075113"/>
            <a:ext cx="3535363" cy="251301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441325" y="6188016"/>
            <a:ext cx="695056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sz="2000" dirty="0" smtClean="0">
                <a:solidFill>
                  <a:srgbClr val="FFFFFF"/>
                </a:solidFill>
                <a:latin typeface="Forum"/>
                <a:cs typeface="Forum"/>
              </a:rPr>
              <a:t>CAM</a:t>
            </a:r>
            <a:endParaRPr lang="de-DE" dirty="0">
              <a:solidFill>
                <a:srgbClr val="FFFFFF"/>
              </a:solidFill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3548466" cy="2667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828800"/>
            <a:ext cx="4201194" cy="266700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Tests cliniques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24000" y="498154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Forum"/>
                <a:cs typeface="Forum"/>
              </a:rPr>
              <a:t>Impingement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38800" y="498154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Appréhension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10200" y="645789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latin typeface="Forum"/>
                <a:cs typeface="Forum"/>
              </a:rPr>
              <a:t>Kusma</a:t>
            </a:r>
            <a:r>
              <a:rPr lang="fr-FR" dirty="0" smtClean="0">
                <a:latin typeface="Forum"/>
                <a:cs typeface="Forum"/>
              </a:rPr>
              <a:t> M et al., </a:t>
            </a:r>
            <a:r>
              <a:rPr lang="fr-FR" dirty="0" err="1" smtClean="0">
                <a:latin typeface="Forum"/>
                <a:cs typeface="Forum"/>
              </a:rPr>
              <a:t>Arthroskopie</a:t>
            </a:r>
            <a:r>
              <a:rPr lang="fr-FR" dirty="0" smtClean="0">
                <a:latin typeface="Forum"/>
                <a:cs typeface="Forum"/>
              </a:rPr>
              <a:t>, 2006</a:t>
            </a:r>
            <a:endParaRPr lang="fr-FR" dirty="0"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Bilan radiographique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613006" cy="34671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524000"/>
            <a:ext cx="4800600" cy="34671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43000" y="5486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Qualité de l’image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19800" y="54864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Forum"/>
                <a:cs typeface="Forum"/>
              </a:rPr>
              <a:t>Cross-over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10200" y="645789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latin typeface="Forum"/>
                <a:cs typeface="Forum"/>
              </a:rPr>
              <a:t>Kusma</a:t>
            </a:r>
            <a:r>
              <a:rPr lang="fr-FR" dirty="0" smtClean="0">
                <a:latin typeface="Forum"/>
                <a:cs typeface="Forum"/>
              </a:rPr>
              <a:t> M et al., </a:t>
            </a:r>
            <a:r>
              <a:rPr lang="fr-FR" dirty="0" err="1" smtClean="0">
                <a:latin typeface="Forum"/>
                <a:cs typeface="Forum"/>
              </a:rPr>
              <a:t>Arthroskopie</a:t>
            </a:r>
            <a:r>
              <a:rPr lang="fr-FR" dirty="0" smtClean="0">
                <a:latin typeface="Forum"/>
                <a:cs typeface="Forum"/>
              </a:rPr>
              <a:t>, 2006</a:t>
            </a:r>
            <a:endParaRPr lang="fr-FR" dirty="0"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Bilan radiographique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57400" y="5486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AC et CE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53200" y="54864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Forum"/>
                <a:cs typeface="Forum"/>
              </a:rPr>
              <a:t>Protrusion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10200" y="645789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latin typeface="Forum"/>
                <a:cs typeface="Forum"/>
              </a:rPr>
              <a:t>Kusma</a:t>
            </a:r>
            <a:r>
              <a:rPr lang="fr-FR" dirty="0" smtClean="0">
                <a:latin typeface="Forum"/>
                <a:cs typeface="Forum"/>
              </a:rPr>
              <a:t> M et al., </a:t>
            </a:r>
            <a:r>
              <a:rPr lang="fr-FR" dirty="0" err="1" smtClean="0">
                <a:latin typeface="Forum"/>
                <a:cs typeface="Forum"/>
              </a:rPr>
              <a:t>Arthroskopie</a:t>
            </a:r>
            <a:r>
              <a:rPr lang="fr-FR" dirty="0" smtClean="0">
                <a:latin typeface="Forum"/>
                <a:cs typeface="Forum"/>
              </a:rPr>
              <a:t>, 2006</a:t>
            </a:r>
            <a:endParaRPr lang="fr-FR" dirty="0">
              <a:latin typeface="Forum"/>
              <a:cs typeface="Forum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47750"/>
            <a:ext cx="5048250" cy="401930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047750"/>
            <a:ext cx="3631078" cy="4019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Bilan radiographique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1000" y="54864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orum"/>
                <a:cs typeface="Forum"/>
              </a:rPr>
              <a:t>Fractures de stress </a:t>
            </a:r>
            <a:r>
              <a:rPr lang="fr-FR" sz="2000" dirty="0" err="1" smtClean="0">
                <a:latin typeface="Forum"/>
                <a:cs typeface="Forum"/>
              </a:rPr>
              <a:t>acétabulum</a:t>
            </a:r>
            <a:endParaRPr lang="fr-FR" sz="2000" dirty="0" smtClean="0">
              <a:latin typeface="Forum"/>
              <a:cs typeface="Forum"/>
            </a:endParaRPr>
          </a:p>
          <a:p>
            <a:pPr algn="ctr"/>
            <a:r>
              <a:rPr lang="fr-FR" sz="2000" dirty="0" smtClean="0">
                <a:latin typeface="Forum"/>
                <a:cs typeface="Forum"/>
              </a:rPr>
              <a:t>Kystes jonction </a:t>
            </a:r>
            <a:r>
              <a:rPr lang="fr-FR" sz="2000" dirty="0" err="1" smtClean="0">
                <a:latin typeface="Forum"/>
                <a:cs typeface="Forum"/>
              </a:rPr>
              <a:t>tête-col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53000" y="54864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latin typeface="Forum"/>
                <a:cs typeface="Forum"/>
              </a:rPr>
              <a:t>Bump</a:t>
            </a:r>
            <a:r>
              <a:rPr lang="fr-FR" sz="2000" dirty="0" smtClean="0">
                <a:latin typeface="Forum"/>
                <a:cs typeface="Forum"/>
              </a:rPr>
              <a:t>, perte de l’offset fémoral</a:t>
            </a:r>
          </a:p>
          <a:p>
            <a:pPr algn="ctr"/>
            <a:r>
              <a:rPr lang="fr-FR" sz="2000" dirty="0" smtClean="0">
                <a:latin typeface="Forum"/>
                <a:cs typeface="Forum"/>
              </a:rPr>
              <a:t>Kystes acétabulaires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10200" y="645789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latin typeface="Forum"/>
                <a:cs typeface="Forum"/>
              </a:rPr>
              <a:t>Kusma</a:t>
            </a:r>
            <a:r>
              <a:rPr lang="fr-FR" dirty="0" smtClean="0">
                <a:latin typeface="Forum"/>
                <a:cs typeface="Forum"/>
              </a:rPr>
              <a:t> M et al., </a:t>
            </a:r>
            <a:r>
              <a:rPr lang="fr-FR" dirty="0" err="1" smtClean="0">
                <a:latin typeface="Forum"/>
                <a:cs typeface="Forum"/>
              </a:rPr>
              <a:t>Arthroskopie</a:t>
            </a:r>
            <a:r>
              <a:rPr lang="fr-FR" dirty="0" smtClean="0">
                <a:latin typeface="Forum"/>
                <a:cs typeface="Forum"/>
              </a:rPr>
              <a:t>, 2006</a:t>
            </a:r>
            <a:endParaRPr lang="fr-FR" dirty="0">
              <a:latin typeface="Forum"/>
              <a:cs typeface="Forum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71600"/>
            <a:ext cx="4597873" cy="39243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198" y="1371600"/>
            <a:ext cx="4889802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Les lésions du </a:t>
            </a:r>
            <a:r>
              <a:rPr lang="fr-FR" sz="2400" dirty="0" err="1" smtClean="0">
                <a:latin typeface="Forum"/>
                <a:cs typeface="Forum"/>
              </a:rPr>
              <a:t>labrum</a:t>
            </a:r>
            <a:r>
              <a:rPr lang="fr-FR" sz="2400" dirty="0" smtClean="0">
                <a:latin typeface="Forum"/>
                <a:cs typeface="Forum"/>
              </a:rPr>
              <a:t> en IRM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Labrumläsionen Sche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0600"/>
            <a:ext cx="8001000" cy="53083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3400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latin typeface="Forum"/>
                <a:cs typeface="Forum"/>
              </a:rPr>
              <a:t>Czerny C et al. , 1996, </a:t>
            </a:r>
            <a:r>
              <a:rPr lang="fr-FR" dirty="0" err="1" smtClean="0">
                <a:latin typeface="Forum"/>
                <a:cs typeface="Forum"/>
              </a:rPr>
              <a:t>Radiology</a:t>
            </a:r>
            <a:endParaRPr lang="fr-FR" dirty="0">
              <a:latin typeface="Forum"/>
              <a:cs typeface="Forum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66800"/>
            <a:ext cx="975477" cy="99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Conflit </a:t>
            </a:r>
            <a:r>
              <a:rPr lang="fr-FR" sz="2400" dirty="0" err="1" smtClean="0">
                <a:latin typeface="Forum"/>
                <a:cs typeface="Forum"/>
              </a:rPr>
              <a:t>fémoroacétabulaire</a:t>
            </a:r>
            <a:r>
              <a:rPr lang="fr-FR" sz="2400" dirty="0" smtClean="0">
                <a:latin typeface="Forum"/>
                <a:cs typeface="Forum"/>
              </a:rPr>
              <a:t> (FAI = </a:t>
            </a:r>
            <a:r>
              <a:rPr lang="fr-FR" sz="2400" dirty="0" err="1" smtClean="0">
                <a:latin typeface="Forum"/>
                <a:cs typeface="Forum"/>
              </a:rPr>
              <a:t>femoroacetabular</a:t>
            </a:r>
            <a:r>
              <a:rPr lang="fr-FR" sz="2400" dirty="0" smtClean="0">
                <a:latin typeface="Forum"/>
                <a:cs typeface="Forum"/>
              </a:rPr>
              <a:t> </a:t>
            </a:r>
            <a:r>
              <a:rPr lang="fr-FR" sz="2400" dirty="0" err="1" smtClean="0">
                <a:latin typeface="Forum"/>
                <a:cs typeface="Forum"/>
              </a:rPr>
              <a:t>impingement</a:t>
            </a:r>
            <a:r>
              <a:rPr lang="fr-FR" sz="2400" dirty="0" smtClean="0">
                <a:latin typeface="Forum"/>
                <a:cs typeface="Forum"/>
              </a:rPr>
              <a:t>)</a:t>
            </a:r>
            <a:endParaRPr lang="fr-FR" sz="2400" dirty="0">
              <a:latin typeface="Forum"/>
              <a:cs typeface="Forum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594360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latin typeface="Forum"/>
                <a:cs typeface="Forum"/>
              </a:rPr>
              <a:t>Ganz</a:t>
            </a:r>
            <a:r>
              <a:rPr lang="fr-FR" dirty="0" smtClean="0">
                <a:latin typeface="Forum"/>
                <a:cs typeface="Forum"/>
              </a:rPr>
              <a:t> R et al. , 2003, CORR</a:t>
            </a:r>
            <a:endParaRPr lang="fr-FR" dirty="0">
              <a:latin typeface="Forum"/>
              <a:cs typeface="Forum"/>
            </a:endParaRPr>
          </a:p>
        </p:txBody>
      </p:sp>
      <p:pic>
        <p:nvPicPr>
          <p:cNvPr id="6" name="Picture 4" descr="FA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5213"/>
            <a:ext cx="3454400" cy="43195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5" descr="FAI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066800"/>
            <a:ext cx="3454400" cy="43180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2362200" y="1981200"/>
            <a:ext cx="1292225" cy="1290638"/>
            <a:chOff x="1269" y="1506"/>
            <a:chExt cx="861" cy="861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269" y="1506"/>
              <a:ext cx="861" cy="86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1691" y="1925"/>
              <a:ext cx="11" cy="1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2277051" y="1891551"/>
            <a:ext cx="1470025" cy="1468438"/>
            <a:chOff x="1269" y="1506"/>
            <a:chExt cx="861" cy="861"/>
          </a:xfrm>
        </p:grpSpPr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1269" y="1506"/>
              <a:ext cx="861" cy="86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1691" y="1925"/>
              <a:ext cx="11" cy="1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787400" y="5565338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Forum"/>
                <a:cs typeface="Forum"/>
              </a:rPr>
              <a:t>Incongruence</a:t>
            </a:r>
            <a:r>
              <a:rPr lang="fr-FR" dirty="0" smtClean="0">
                <a:latin typeface="Forum"/>
                <a:cs typeface="Forum"/>
              </a:rPr>
              <a:t> et surcharge mécanique:</a:t>
            </a:r>
          </a:p>
          <a:p>
            <a:pPr algn="ctr"/>
            <a:r>
              <a:rPr lang="fr-FR" dirty="0" smtClean="0">
                <a:latin typeface="Forum"/>
                <a:cs typeface="Forum"/>
              </a:rPr>
              <a:t>Lésion du </a:t>
            </a:r>
            <a:r>
              <a:rPr lang="fr-FR" dirty="0" err="1" smtClean="0">
                <a:latin typeface="Forum"/>
                <a:cs typeface="Forum"/>
              </a:rPr>
              <a:t>labrum</a:t>
            </a:r>
            <a:r>
              <a:rPr lang="fr-FR" dirty="0" smtClean="0">
                <a:latin typeface="Forum"/>
                <a:cs typeface="Forum"/>
              </a:rPr>
              <a:t> acétabulaire, du bord acétabulaire et du cartilage adjacent par le conflit </a:t>
            </a:r>
            <a:r>
              <a:rPr lang="fr-FR" dirty="0" err="1" smtClean="0">
                <a:latin typeface="Forum"/>
                <a:cs typeface="Forum"/>
              </a:rPr>
              <a:t>antérosupérieur</a:t>
            </a:r>
            <a:r>
              <a:rPr lang="fr-FR" dirty="0" smtClean="0">
                <a:latin typeface="Forum"/>
                <a:cs typeface="Forum"/>
              </a:rPr>
              <a:t> en abduction</a:t>
            </a:r>
            <a:endParaRPr lang="fr-FR" dirty="0"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25" y="1143000"/>
            <a:ext cx="24257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50" y="2895600"/>
            <a:ext cx="242887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6625" y="4648200"/>
            <a:ext cx="24257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cteur droit 13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Décisions thérapeutiques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36625" y="1143000"/>
            <a:ext cx="81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Pincer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33450" y="2895600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Pincer/CAM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36625" y="4648200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CAM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34000" y="1752600"/>
            <a:ext cx="305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Forum"/>
                <a:cs typeface="Forum"/>
              </a:rPr>
              <a:t>Acétabuloplastie</a:t>
            </a:r>
            <a:endParaRPr lang="fr-FR" dirty="0" smtClean="0">
              <a:latin typeface="Forum"/>
              <a:cs typeface="Forum"/>
            </a:endParaRPr>
          </a:p>
          <a:p>
            <a:r>
              <a:rPr lang="fr-FR" dirty="0" smtClean="0">
                <a:latin typeface="Forum"/>
                <a:cs typeface="Forum"/>
              </a:rPr>
              <a:t>Ostéotomie </a:t>
            </a:r>
            <a:r>
              <a:rPr lang="fr-FR" dirty="0" err="1" smtClean="0">
                <a:latin typeface="Forum"/>
                <a:cs typeface="Forum"/>
              </a:rPr>
              <a:t>périacétabulaire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334000" y="5257800"/>
            <a:ext cx="305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Forum"/>
                <a:cs typeface="Forum"/>
              </a:rPr>
              <a:t>Fémoroplastie</a:t>
            </a:r>
            <a:endParaRPr lang="fr-FR" dirty="0" smtClean="0">
              <a:latin typeface="Forum"/>
              <a:cs typeface="Forum"/>
            </a:endParaRPr>
          </a:p>
          <a:p>
            <a:r>
              <a:rPr lang="fr-FR" dirty="0" smtClean="0">
                <a:latin typeface="Forum"/>
                <a:cs typeface="Forum"/>
              </a:rPr>
              <a:t>Ostéotomie de </a:t>
            </a:r>
            <a:r>
              <a:rPr lang="fr-FR" dirty="0" err="1" smtClean="0">
                <a:latin typeface="Forum"/>
                <a:cs typeface="Forum"/>
              </a:rPr>
              <a:t>dérotation</a:t>
            </a:r>
            <a:endParaRPr lang="fr-FR" dirty="0">
              <a:latin typeface="Forum"/>
              <a:cs typeface="Forum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rot="5400000" flipH="1" flipV="1">
            <a:off x="3962400" y="2590800"/>
            <a:ext cx="12954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rot="16200000" flipH="1">
            <a:off x="3968234" y="4032766"/>
            <a:ext cx="1283732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429000" y="3505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70%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5865797" y="6488668"/>
            <a:ext cx="327820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1" hangingPunct="1">
              <a:lnSpc>
                <a:spcPts val="2200"/>
              </a:lnSpc>
              <a:spcBef>
                <a:spcPct val="0"/>
              </a:spcBef>
            </a:pPr>
            <a:r>
              <a:rPr lang="en-US" sz="1800" dirty="0">
                <a:solidFill>
                  <a:schemeClr val="tx1"/>
                </a:solidFill>
                <a:latin typeface="Forum"/>
                <a:cs typeface="Forum"/>
              </a:rPr>
              <a:t>Beck M, et al. </a:t>
            </a:r>
            <a:r>
              <a:rPr lang="en-US" sz="1800" i="1" dirty="0">
                <a:solidFill>
                  <a:schemeClr val="tx1"/>
                </a:solidFill>
                <a:latin typeface="Forum"/>
                <a:cs typeface="Forum"/>
              </a:rPr>
              <a:t>JBJS,</a:t>
            </a:r>
            <a:r>
              <a:rPr lang="en-US" sz="1800" dirty="0">
                <a:solidFill>
                  <a:schemeClr val="tx1"/>
                </a:solidFill>
                <a:latin typeface="Forum"/>
                <a:cs typeface="Forum"/>
              </a:rPr>
              <a:t> 87-B:1012, 2005.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43000"/>
            <a:ext cx="27622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Lab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799" y="1143000"/>
            <a:ext cx="262264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8" descr="Lab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0929" y="1143000"/>
            <a:ext cx="117951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cteur droit 20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Forum"/>
                <a:cs typeface="Forum"/>
              </a:rPr>
              <a:t>Acétabuloplastie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219200" y="556260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Résection du partielle du </a:t>
            </a:r>
            <a:r>
              <a:rPr lang="fr-FR" sz="2000" dirty="0" err="1" smtClean="0">
                <a:latin typeface="Forum"/>
                <a:cs typeface="Forum"/>
              </a:rPr>
              <a:t>labrum</a:t>
            </a:r>
            <a:r>
              <a:rPr lang="fr-FR" sz="2000" dirty="0" smtClean="0">
                <a:latin typeface="Forum"/>
                <a:cs typeface="Forum"/>
              </a:rPr>
              <a:t> vs. débridement et réinsertion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5740400" y="6191310"/>
            <a:ext cx="3403600" cy="7017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500" lvl="1" algn="r">
              <a:spcBef>
                <a:spcPct val="20000"/>
              </a:spcBef>
              <a:buFont typeface="Symbol" pitchFamily="-110" charset="2"/>
              <a:buNone/>
            </a:pPr>
            <a:r>
              <a:rPr lang="de-CH" sz="1800" dirty="0">
                <a:solidFill>
                  <a:schemeClr val="tx1"/>
                </a:solidFill>
                <a:latin typeface="Forum"/>
                <a:cs typeface="Forum"/>
              </a:rPr>
              <a:t>Ito </a:t>
            </a:r>
            <a:r>
              <a:rPr lang="de-CH" sz="1800" dirty="0" smtClean="0">
                <a:solidFill>
                  <a:schemeClr val="tx1"/>
                </a:solidFill>
                <a:latin typeface="Forum"/>
                <a:cs typeface="Forum"/>
              </a:rPr>
              <a:t>K </a:t>
            </a:r>
            <a:r>
              <a:rPr lang="de-CH" sz="1800" dirty="0">
                <a:solidFill>
                  <a:schemeClr val="tx1"/>
                </a:solidFill>
                <a:latin typeface="Forum"/>
                <a:cs typeface="Forum"/>
              </a:rPr>
              <a:t>et al</a:t>
            </a:r>
            <a:r>
              <a:rPr lang="de-CH" sz="1800" dirty="0" smtClean="0">
                <a:solidFill>
                  <a:schemeClr val="tx1"/>
                </a:solidFill>
                <a:latin typeface="Forum"/>
                <a:cs typeface="Forum"/>
              </a:rPr>
              <a:t>., </a:t>
            </a:r>
            <a:r>
              <a:rPr lang="de-CH" sz="1800" dirty="0">
                <a:solidFill>
                  <a:schemeClr val="tx1"/>
                </a:solidFill>
                <a:latin typeface="Forum"/>
                <a:cs typeface="Forum"/>
              </a:rPr>
              <a:t>CORR</a:t>
            </a:r>
            <a:r>
              <a:rPr lang="de-CH" sz="1800" i="1" dirty="0" smtClean="0">
                <a:solidFill>
                  <a:schemeClr val="tx1"/>
                </a:solidFill>
                <a:latin typeface="Forum"/>
                <a:cs typeface="Forum"/>
              </a:rPr>
              <a:t>,</a:t>
            </a:r>
            <a:r>
              <a:rPr lang="en-US" sz="1800" dirty="0" smtClean="0">
                <a:solidFill>
                  <a:schemeClr val="tx1"/>
                </a:solidFill>
                <a:latin typeface="Forum"/>
                <a:cs typeface="Forum"/>
              </a:rPr>
              <a:t> 2004</a:t>
            </a:r>
          </a:p>
          <a:p>
            <a:pPr marL="190500" lvl="1" algn="r">
              <a:spcBef>
                <a:spcPct val="20000"/>
              </a:spcBef>
            </a:pPr>
            <a:r>
              <a:rPr lang="en-US" dirty="0" smtClean="0">
                <a:latin typeface="Forum"/>
                <a:cs typeface="Forum"/>
              </a:rPr>
              <a:t>Espinosa N et al., JBJS</a:t>
            </a:r>
            <a:r>
              <a:rPr lang="en-US" i="1" dirty="0" smtClean="0">
                <a:latin typeface="Forum"/>
                <a:cs typeface="Forum"/>
              </a:rPr>
              <a:t>, </a:t>
            </a:r>
            <a:r>
              <a:rPr lang="en-US" dirty="0" smtClean="0">
                <a:latin typeface="Forum"/>
                <a:cs typeface="Forum"/>
              </a:rPr>
              <a:t>2007</a:t>
            </a:r>
          </a:p>
          <a:p>
            <a:pPr marL="190500" lvl="1" algn="r">
              <a:spcBef>
                <a:spcPct val="20000"/>
              </a:spcBef>
              <a:buFont typeface="Symbol" pitchFamily="-110" charset="2"/>
              <a:buNone/>
            </a:pPr>
            <a:endParaRPr lang="de-CH" sz="1800" dirty="0">
              <a:solidFill>
                <a:schemeClr val="tx1"/>
              </a:solidFill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90600" y="2159000"/>
            <a:ext cx="7219950" cy="3671888"/>
            <a:chOff x="715" y="1151"/>
            <a:chExt cx="4548" cy="2313"/>
          </a:xfrm>
        </p:grpSpPr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5" y="1151"/>
              <a:ext cx="1557" cy="2313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7" name="Picture 17" descr="Lab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2" y="1863"/>
              <a:ext cx="1711" cy="933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  <p:cxnSp>
        <p:nvCxnSpPr>
          <p:cNvPr id="11" name="Connecteur droit 10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Forum"/>
                <a:cs typeface="Forum"/>
              </a:rPr>
              <a:t>Fémoroplastie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sp>
        <p:nvSpPr>
          <p:cNvPr id="14" name="Text Box 25"/>
          <p:cNvSpPr txBox="1">
            <a:spLocks/>
          </p:cNvSpPr>
          <p:nvPr/>
        </p:nvSpPr>
        <p:spPr bwMode="auto">
          <a:xfrm>
            <a:off x="4260850" y="6200775"/>
            <a:ext cx="48831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de-DE" sz="1800" dirty="0" err="1">
                <a:solidFill>
                  <a:schemeClr val="tx1"/>
                </a:solidFill>
                <a:latin typeface="Forum"/>
                <a:cs typeface="Forum"/>
              </a:rPr>
              <a:t>Mardones</a:t>
            </a:r>
            <a:r>
              <a:rPr lang="de-DE" sz="1800" dirty="0">
                <a:solidFill>
                  <a:schemeClr val="tx1"/>
                </a:solidFill>
                <a:latin typeface="Forum"/>
                <a:cs typeface="Forum"/>
              </a:rPr>
              <a:t> </a:t>
            </a:r>
            <a:r>
              <a:rPr lang="de-DE" sz="1800" dirty="0" smtClean="0">
                <a:solidFill>
                  <a:schemeClr val="tx1"/>
                </a:solidFill>
                <a:latin typeface="Forum"/>
                <a:cs typeface="Forum"/>
              </a:rPr>
              <a:t>RM </a:t>
            </a:r>
            <a:r>
              <a:rPr lang="de-DE" sz="1800" dirty="0">
                <a:solidFill>
                  <a:schemeClr val="tx1"/>
                </a:solidFill>
                <a:latin typeface="Forum"/>
                <a:cs typeface="Forum"/>
              </a:rPr>
              <a:t>et al</a:t>
            </a:r>
            <a:r>
              <a:rPr lang="de-DE" sz="1800" dirty="0" smtClean="0">
                <a:solidFill>
                  <a:schemeClr val="tx1"/>
                </a:solidFill>
                <a:latin typeface="Forum"/>
                <a:cs typeface="Forum"/>
              </a:rPr>
              <a:t>., </a:t>
            </a:r>
            <a:r>
              <a:rPr lang="de-DE" sz="1800" dirty="0">
                <a:solidFill>
                  <a:schemeClr val="tx1"/>
                </a:solidFill>
                <a:latin typeface="Forum"/>
                <a:cs typeface="Forum"/>
              </a:rPr>
              <a:t>JBJS</a:t>
            </a:r>
            <a:r>
              <a:rPr lang="de-DE" sz="1800" dirty="0" smtClean="0">
                <a:solidFill>
                  <a:schemeClr val="tx1"/>
                </a:solidFill>
                <a:latin typeface="Forum"/>
                <a:cs typeface="Forum"/>
              </a:rPr>
              <a:t>, 2005</a:t>
            </a:r>
            <a:endParaRPr lang="de-DE" dirty="0" smtClean="0">
              <a:latin typeface="Forum"/>
              <a:cs typeface="Forum"/>
            </a:endParaRPr>
          </a:p>
          <a:p>
            <a:pPr algn="r"/>
            <a:r>
              <a:rPr lang="en-US" dirty="0" err="1" smtClean="0">
                <a:latin typeface="Forum"/>
                <a:cs typeface="Forum"/>
              </a:rPr>
              <a:t>Lavigne</a:t>
            </a:r>
            <a:r>
              <a:rPr lang="en-US" dirty="0" smtClean="0">
                <a:latin typeface="Forum"/>
                <a:cs typeface="Forum"/>
              </a:rPr>
              <a:t> M et al., CORR</a:t>
            </a:r>
            <a:r>
              <a:rPr lang="en-US" i="1" dirty="0" smtClean="0">
                <a:latin typeface="Forum"/>
                <a:cs typeface="Forum"/>
              </a:rPr>
              <a:t>,</a:t>
            </a:r>
            <a:r>
              <a:rPr lang="en-US" dirty="0" smtClean="0">
                <a:latin typeface="Forum"/>
                <a:cs typeface="Forum"/>
              </a:rPr>
              <a:t> 2004</a:t>
            </a:r>
          </a:p>
          <a:p>
            <a:pPr algn="r" eaLnBrk="1" hangingPunct="1"/>
            <a:endParaRPr lang="de-DE" sz="1800" dirty="0">
              <a:solidFill>
                <a:schemeClr val="tx1"/>
              </a:solidFill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à ciel ouvert: Golden standard</a:t>
            </a:r>
            <a:endParaRPr lang="fr-FR" sz="2400" dirty="0">
              <a:latin typeface="Forum"/>
              <a:cs typeface="Forum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4637093" cy="303150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114800" y="2286000"/>
            <a:ext cx="4881569" cy="4146554"/>
            <a:chOff x="2978" y="1004"/>
            <a:chExt cx="2490" cy="2249"/>
          </a:xfrm>
        </p:grpSpPr>
        <p:pic>
          <p:nvPicPr>
            <p:cNvPr id="9" name="Picture 5" descr="LABRUM RE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8" y="1477"/>
              <a:ext cx="2490" cy="177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756" y="1004"/>
              <a:ext cx="116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105400" y="1498937"/>
            <a:ext cx="4038600" cy="1015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000" dirty="0" err="1" smtClean="0">
                <a:latin typeface="Forum"/>
                <a:cs typeface="Forum"/>
              </a:rPr>
              <a:t>Ostéotomie</a:t>
            </a:r>
            <a:r>
              <a:rPr lang="de-DE" sz="2000" dirty="0" smtClean="0">
                <a:latin typeface="Forum"/>
                <a:cs typeface="Forum"/>
              </a:rPr>
              <a:t> en </a:t>
            </a:r>
            <a:r>
              <a:rPr lang="de-DE" sz="2000" dirty="0" err="1" smtClean="0">
                <a:latin typeface="Forum"/>
                <a:cs typeface="Forum"/>
              </a:rPr>
              <a:t>médaillon</a:t>
            </a:r>
            <a:r>
              <a:rPr lang="de-DE" sz="2000" dirty="0" smtClean="0">
                <a:latin typeface="Forum"/>
                <a:cs typeface="Forum"/>
              </a:rPr>
              <a:t> </a:t>
            </a:r>
            <a:r>
              <a:rPr lang="de-DE" sz="2000" dirty="0" err="1" smtClean="0">
                <a:latin typeface="Forum"/>
                <a:cs typeface="Forum"/>
              </a:rPr>
              <a:t>digastrique</a:t>
            </a:r>
            <a:r>
              <a:rPr lang="de-DE" sz="2000" dirty="0" smtClean="0">
                <a:latin typeface="Forum"/>
                <a:cs typeface="Forum"/>
              </a:rPr>
              <a:t> („</a:t>
            </a:r>
            <a:r>
              <a:rPr lang="de-DE" sz="2000" dirty="0" err="1" smtClean="0">
                <a:latin typeface="Forum"/>
                <a:cs typeface="Forum"/>
              </a:rPr>
              <a:t>trochater</a:t>
            </a:r>
            <a:r>
              <a:rPr lang="de-DE" sz="2000" dirty="0" smtClean="0">
                <a:latin typeface="Forum"/>
                <a:cs typeface="Forum"/>
              </a:rPr>
              <a:t> </a:t>
            </a:r>
            <a:r>
              <a:rPr lang="de-DE" sz="2000" dirty="0" err="1" smtClean="0">
                <a:latin typeface="Forum"/>
                <a:cs typeface="Forum"/>
              </a:rPr>
              <a:t>flip</a:t>
            </a:r>
            <a:r>
              <a:rPr lang="de-DE" sz="2000" dirty="0" smtClean="0">
                <a:latin typeface="Forum"/>
                <a:cs typeface="Forum"/>
              </a:rPr>
              <a:t>“)</a:t>
            </a:r>
          </a:p>
          <a:p>
            <a:r>
              <a:rPr lang="de-DE" sz="2000" dirty="0" smtClean="0">
                <a:latin typeface="Forum"/>
                <a:cs typeface="Forum"/>
              </a:rPr>
              <a:t>Luxation </a:t>
            </a:r>
            <a:r>
              <a:rPr lang="de-DE" sz="2000" dirty="0" err="1" smtClean="0">
                <a:latin typeface="Forum"/>
                <a:cs typeface="Forum"/>
              </a:rPr>
              <a:t>chirurgicale</a:t>
            </a:r>
            <a:r>
              <a:rPr lang="de-DE" sz="2000" dirty="0" smtClean="0">
                <a:latin typeface="Forum"/>
                <a:cs typeface="Forum"/>
              </a:rPr>
              <a:t> de la </a:t>
            </a:r>
            <a:r>
              <a:rPr lang="de-DE" sz="2000" dirty="0" err="1" smtClean="0">
                <a:latin typeface="Forum"/>
                <a:cs typeface="Forum"/>
              </a:rPr>
              <a:t>hanche</a:t>
            </a:r>
            <a:endParaRPr lang="de-DE" sz="2000" dirty="0">
              <a:latin typeface="Forum"/>
              <a:cs typeface="Forum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6200" y="4648200"/>
            <a:ext cx="4038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000" dirty="0" err="1" smtClean="0">
                <a:latin typeface="Forum"/>
                <a:cs typeface="Forum"/>
              </a:rPr>
              <a:t>Désinsertion</a:t>
            </a:r>
            <a:r>
              <a:rPr lang="de-DE" sz="2000" dirty="0" smtClean="0">
                <a:latin typeface="Forum"/>
                <a:cs typeface="Forum"/>
              </a:rPr>
              <a:t> et </a:t>
            </a:r>
            <a:r>
              <a:rPr lang="de-DE" sz="2000" dirty="0" err="1" smtClean="0">
                <a:latin typeface="Forum"/>
                <a:cs typeface="Forum"/>
              </a:rPr>
              <a:t>réinsertion</a:t>
            </a:r>
            <a:r>
              <a:rPr lang="de-DE" sz="2000" dirty="0" smtClean="0">
                <a:latin typeface="Forum"/>
                <a:cs typeface="Forum"/>
              </a:rPr>
              <a:t> du </a:t>
            </a:r>
            <a:r>
              <a:rPr lang="de-DE" sz="2000" dirty="0" err="1" smtClean="0">
                <a:latin typeface="Forum"/>
                <a:cs typeface="Forum"/>
              </a:rPr>
              <a:t>labrum</a:t>
            </a:r>
            <a:r>
              <a:rPr lang="de-DE" sz="2000" dirty="0" smtClean="0">
                <a:latin typeface="Forum"/>
                <a:cs typeface="Forum"/>
              </a:rPr>
              <a:t> (</a:t>
            </a:r>
            <a:r>
              <a:rPr lang="de-DE" sz="2000" dirty="0" err="1" smtClean="0">
                <a:latin typeface="Forum"/>
                <a:cs typeface="Forum"/>
              </a:rPr>
              <a:t>pincer</a:t>
            </a:r>
            <a:r>
              <a:rPr lang="de-DE" sz="2000" dirty="0" smtClean="0">
                <a:latin typeface="Forum"/>
                <a:cs typeface="Forum"/>
              </a:rPr>
              <a:t>)</a:t>
            </a:r>
            <a:endParaRPr lang="de-DE" sz="2000" dirty="0">
              <a:latin typeface="Forum"/>
              <a:cs typeface="Forum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4360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latin typeface="Forum"/>
                <a:cs typeface="Forum"/>
              </a:rPr>
              <a:t>Ganz</a:t>
            </a:r>
            <a:r>
              <a:rPr lang="fr-FR" dirty="0" smtClean="0">
                <a:latin typeface="Forum"/>
                <a:cs typeface="Forum"/>
              </a:rPr>
              <a:t> R et al. , 2003, CORR</a:t>
            </a:r>
            <a:endParaRPr lang="fr-FR" dirty="0"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à ciel ouvert: Problèmes</a:t>
            </a:r>
            <a:endParaRPr lang="fr-FR" sz="2400" dirty="0">
              <a:latin typeface="Forum"/>
              <a:cs typeface="Forum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1" descr="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3561113" cy="445311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724400" y="2362200"/>
            <a:ext cx="3810000" cy="22621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err="1" smtClean="0">
                <a:latin typeface="Forum"/>
                <a:cs typeface="Forum"/>
              </a:rPr>
              <a:t>Ostéotomie</a:t>
            </a:r>
            <a:r>
              <a:rPr lang="de-DE" sz="2000" dirty="0" smtClean="0">
                <a:latin typeface="Forum"/>
                <a:cs typeface="Forum"/>
              </a:rPr>
              <a:t> du </a:t>
            </a:r>
            <a:r>
              <a:rPr lang="de-DE" sz="2000" dirty="0" err="1" smtClean="0">
                <a:latin typeface="Forum"/>
                <a:cs typeface="Forum"/>
              </a:rPr>
              <a:t>grand</a:t>
            </a:r>
            <a:r>
              <a:rPr lang="de-DE" sz="2000" dirty="0" smtClean="0">
                <a:latin typeface="Forum"/>
                <a:cs typeface="Forum"/>
              </a:rPr>
              <a:t> </a:t>
            </a:r>
            <a:r>
              <a:rPr lang="de-DE" sz="2000" dirty="0" err="1" smtClean="0">
                <a:latin typeface="Forum"/>
                <a:cs typeface="Forum"/>
              </a:rPr>
              <a:t>trochanter</a:t>
            </a:r>
            <a:r>
              <a:rPr lang="de-DE" sz="2000" dirty="0" smtClean="0">
                <a:latin typeface="Forum"/>
                <a:cs typeface="Forum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de-DE" sz="2000" dirty="0" smtClean="0">
                <a:latin typeface="Forum"/>
                <a:cs typeface="Forum"/>
              </a:rPr>
              <a:t>	</a:t>
            </a:r>
            <a:r>
              <a:rPr lang="de-DE" dirty="0" err="1" smtClean="0">
                <a:latin typeface="Forum"/>
                <a:cs typeface="Forum"/>
              </a:rPr>
              <a:t>Douleurs</a:t>
            </a:r>
            <a:endParaRPr lang="de-DE" dirty="0" smtClean="0">
              <a:latin typeface="Forum"/>
              <a:cs typeface="Forum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latin typeface="Forum"/>
                <a:cs typeface="Forum"/>
              </a:rPr>
              <a:t>	</a:t>
            </a:r>
            <a:r>
              <a:rPr lang="de-DE" dirty="0" err="1" smtClean="0">
                <a:latin typeface="Forum"/>
                <a:cs typeface="Forum"/>
              </a:rPr>
              <a:t>Retard</a:t>
            </a:r>
            <a:r>
              <a:rPr lang="de-DE" dirty="0" smtClean="0">
                <a:latin typeface="Forum"/>
                <a:cs typeface="Forum"/>
              </a:rPr>
              <a:t> de </a:t>
            </a:r>
            <a:r>
              <a:rPr lang="de-DE" dirty="0" err="1" smtClean="0">
                <a:latin typeface="Forum"/>
                <a:cs typeface="Forum"/>
              </a:rPr>
              <a:t>consolidation</a:t>
            </a:r>
            <a:endParaRPr lang="de-DE" dirty="0" smtClean="0">
              <a:latin typeface="Forum"/>
              <a:cs typeface="Forum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latin typeface="Forum"/>
                <a:cs typeface="Forum"/>
              </a:rPr>
              <a:t>	</a:t>
            </a:r>
            <a:r>
              <a:rPr lang="de-DE" dirty="0" err="1" smtClean="0">
                <a:latin typeface="Forum"/>
                <a:cs typeface="Forum"/>
              </a:rPr>
              <a:t>Pseudarthrose</a:t>
            </a:r>
            <a:endParaRPr lang="de-DE" dirty="0" smtClean="0">
              <a:latin typeface="Forum"/>
              <a:cs typeface="Forum"/>
            </a:endParaRPr>
          </a:p>
          <a:p>
            <a:pPr>
              <a:spcAft>
                <a:spcPts val="600"/>
              </a:spcAft>
            </a:pPr>
            <a:r>
              <a:rPr lang="de-DE" sz="2000" dirty="0" err="1" smtClean="0">
                <a:latin typeface="Forum"/>
                <a:cs typeface="Forum"/>
              </a:rPr>
              <a:t>Appui</a:t>
            </a:r>
            <a:r>
              <a:rPr lang="de-DE" sz="2000" dirty="0" smtClean="0">
                <a:latin typeface="Forum"/>
                <a:cs typeface="Forum"/>
              </a:rPr>
              <a:t> </a:t>
            </a:r>
            <a:r>
              <a:rPr lang="de-DE" sz="2000" dirty="0" err="1" smtClean="0">
                <a:latin typeface="Forum"/>
                <a:cs typeface="Forum"/>
              </a:rPr>
              <a:t>partiel</a:t>
            </a:r>
            <a:endParaRPr lang="de-DE" sz="2000" dirty="0" smtClean="0">
              <a:latin typeface="Forum"/>
              <a:cs typeface="Forum"/>
            </a:endParaRPr>
          </a:p>
          <a:p>
            <a:pPr>
              <a:spcAft>
                <a:spcPts val="600"/>
              </a:spcAft>
            </a:pPr>
            <a:r>
              <a:rPr lang="de-DE" sz="2000" dirty="0" err="1" smtClean="0">
                <a:latin typeface="Forum"/>
                <a:cs typeface="Forum"/>
              </a:rPr>
              <a:t>Ablation</a:t>
            </a:r>
            <a:r>
              <a:rPr lang="de-DE" sz="2000" dirty="0" smtClean="0">
                <a:latin typeface="Forum"/>
                <a:cs typeface="Forum"/>
              </a:rPr>
              <a:t> du </a:t>
            </a:r>
            <a:r>
              <a:rPr lang="de-DE" sz="2000" dirty="0" err="1" smtClean="0">
                <a:latin typeface="Forum"/>
                <a:cs typeface="Forum"/>
              </a:rPr>
              <a:t>matériel</a:t>
            </a:r>
            <a:endParaRPr lang="de-DE" sz="2000" dirty="0" smtClean="0"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5" name="Image 4" descr="Lagerung Hüftarthroskopie 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09000"/>
            <a:ext cx="6183219" cy="2520000"/>
          </a:xfrm>
          <a:prstGeom prst="rect">
            <a:avLst/>
          </a:prstGeom>
        </p:spPr>
      </p:pic>
      <p:pic>
        <p:nvPicPr>
          <p:cNvPr id="7" name="Image 6" descr="PincerCA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33" y="3657600"/>
            <a:ext cx="4061167" cy="2880000"/>
          </a:xfrm>
          <a:prstGeom prst="rect">
            <a:avLst/>
          </a:prstGeom>
        </p:spPr>
      </p:pic>
      <p:pic>
        <p:nvPicPr>
          <p:cNvPr id="8" name="Image 7" descr="Lagerung Hüftarthroskopie 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657600"/>
            <a:ext cx="3164210" cy="2880000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Lagerung Hüftarthroskopie 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68200"/>
            <a:ext cx="4788571" cy="2880000"/>
          </a:xfrm>
          <a:prstGeom prst="rect">
            <a:avLst/>
          </a:prstGeom>
        </p:spPr>
      </p:pic>
      <p:pic>
        <p:nvPicPr>
          <p:cNvPr id="6" name="Image 5" descr="Lagerung Hüftarthroskopie I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19" y="1768200"/>
            <a:ext cx="3321081" cy="288000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9" name="Image 8" descr="Instruments hip arthroscopy-STORZ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6886612" cy="504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0198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latin typeface="Forum"/>
                <a:cs typeface="Forum"/>
              </a:rPr>
              <a:t>STORZ, </a:t>
            </a:r>
            <a:r>
              <a:rPr lang="fr-FR" dirty="0" err="1" smtClean="0">
                <a:latin typeface="Forum"/>
                <a:cs typeface="Forum"/>
              </a:rPr>
              <a:t>Tütlingen</a:t>
            </a:r>
            <a:r>
              <a:rPr lang="fr-FR" dirty="0" smtClean="0">
                <a:latin typeface="Forum"/>
                <a:cs typeface="Forum"/>
              </a:rPr>
              <a:t>, Germany</a:t>
            </a:r>
            <a:endParaRPr lang="fr-FR" dirty="0">
              <a:latin typeface="Forum"/>
              <a:cs typeface="Forum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7" name="Image 6" descr="PincerCAM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810000"/>
            <a:ext cx="3801646" cy="2880000"/>
          </a:xfrm>
          <a:prstGeom prst="rect">
            <a:avLst/>
          </a:prstGeom>
        </p:spPr>
      </p:pic>
      <p:pic>
        <p:nvPicPr>
          <p:cNvPr id="9" name="Image 8" descr="PincerCAM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072" y="762000"/>
            <a:ext cx="4158128" cy="2880000"/>
          </a:xfrm>
          <a:prstGeom prst="rect">
            <a:avLst/>
          </a:prstGeom>
        </p:spPr>
      </p:pic>
      <p:pic>
        <p:nvPicPr>
          <p:cNvPr id="10" name="Image 9" descr="PincerCAM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87" y="762000"/>
            <a:ext cx="4061167" cy="2880000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20" name="Image 19" descr="PincerCAM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861600"/>
            <a:ext cx="5192728" cy="43200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6200" y="990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22 ans, mâle, hanche droite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6200" y="13832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Professionnel du football américain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200" y="17642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Douleurs profondes du pli de l’aine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6200" y="21452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Forum"/>
                <a:cs typeface="Forum"/>
              </a:rPr>
              <a:t>Impingement</a:t>
            </a:r>
            <a:r>
              <a:rPr lang="fr-FR" dirty="0" smtClean="0">
                <a:latin typeface="Forum"/>
                <a:cs typeface="Forum"/>
              </a:rPr>
              <a:t> test positif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6200" y="29072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Forum"/>
                <a:cs typeface="Forum"/>
              </a:rPr>
              <a:t>Radiographiquement</a:t>
            </a:r>
            <a:r>
              <a:rPr lang="fr-FR" dirty="0" smtClean="0">
                <a:latin typeface="Forum"/>
                <a:cs typeface="Forum"/>
              </a:rPr>
              <a:t>: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28600" y="3962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Forum"/>
                <a:cs typeface="Forum"/>
              </a:rPr>
              <a:t>Bump</a:t>
            </a:r>
            <a:r>
              <a:rPr lang="fr-FR" dirty="0" smtClean="0">
                <a:latin typeface="Forum"/>
                <a:cs typeface="Forum"/>
              </a:rPr>
              <a:t> (A),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28600" y="4343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Ostéophytes type pincer (B),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28600" y="473606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Concavité correspondante (pincer </a:t>
            </a:r>
            <a:r>
              <a:rPr lang="fr-FR" dirty="0" err="1" smtClean="0">
                <a:latin typeface="Forum"/>
                <a:cs typeface="Forum"/>
              </a:rPr>
              <a:t>pit</a:t>
            </a:r>
            <a:r>
              <a:rPr lang="fr-FR" dirty="0" smtClean="0">
                <a:latin typeface="Forum"/>
                <a:cs typeface="Forum"/>
              </a:rPr>
              <a:t>) (C)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28600" y="35930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Perte de l’offset avec 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524000" y="57912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Forum"/>
                <a:cs typeface="Forum"/>
              </a:rPr>
              <a:t>Conflit </a:t>
            </a:r>
            <a:r>
              <a:rPr lang="fr-FR" sz="2400" b="1" dirty="0" err="1" smtClean="0">
                <a:latin typeface="Forum"/>
                <a:cs typeface="Forum"/>
              </a:rPr>
              <a:t>fémoroacétabulaire</a:t>
            </a:r>
            <a:r>
              <a:rPr lang="fr-FR" sz="2400" b="1" dirty="0" smtClean="0">
                <a:latin typeface="Forum"/>
                <a:cs typeface="Forum"/>
              </a:rPr>
              <a:t> combiné Pincer/CAM</a:t>
            </a:r>
            <a:endParaRPr lang="fr-FR" sz="2400" b="1" dirty="0">
              <a:latin typeface="Forum"/>
              <a:cs typeface="Forum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343400" y="2057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Forum"/>
                <a:cs typeface="Forum"/>
              </a:rPr>
              <a:t>(A)</a:t>
            </a:r>
            <a:endParaRPr lang="fr-FR" dirty="0">
              <a:solidFill>
                <a:schemeClr val="bg1"/>
              </a:solidFill>
              <a:latin typeface="Forum"/>
              <a:cs typeface="Forum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467600" y="1600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Forum"/>
                <a:cs typeface="Forum"/>
              </a:rPr>
              <a:t>(B)</a:t>
            </a:r>
            <a:endParaRPr lang="fr-FR" dirty="0">
              <a:solidFill>
                <a:schemeClr val="bg1"/>
              </a:solidFill>
              <a:latin typeface="Forum"/>
              <a:cs typeface="Forum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477000" y="2057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Forum"/>
                <a:cs typeface="Forum"/>
              </a:rPr>
              <a:t>(C)</a:t>
            </a:r>
            <a:endParaRPr lang="fr-FR" dirty="0">
              <a:solidFill>
                <a:schemeClr val="bg1"/>
              </a:solidFill>
              <a:latin typeface="Forum"/>
              <a:cs typeface="Forum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800600" y="45720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Forum"/>
                <a:cs typeface="Forum"/>
              </a:rPr>
              <a:t>AP</a:t>
            </a:r>
            <a:endParaRPr lang="fr-FR" dirty="0">
              <a:solidFill>
                <a:schemeClr val="bg1"/>
              </a:solidFill>
              <a:latin typeface="Forum"/>
              <a:cs typeface="Forum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86600" y="4572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Forum"/>
                <a:cs typeface="Forum"/>
              </a:rPr>
              <a:t>Lauenstein</a:t>
            </a:r>
            <a:endParaRPr lang="fr-FR" dirty="0">
              <a:solidFill>
                <a:schemeClr val="bg1"/>
              </a:solidFill>
              <a:latin typeface="Forum"/>
              <a:cs typeface="Forum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Conflit </a:t>
            </a:r>
            <a:r>
              <a:rPr lang="fr-FR" sz="2400" dirty="0" err="1" smtClean="0">
                <a:latin typeface="Forum"/>
                <a:cs typeface="Forum"/>
              </a:rPr>
              <a:t>fémoroacétabulaire</a:t>
            </a:r>
            <a:r>
              <a:rPr lang="fr-FR" sz="2400" dirty="0" smtClean="0">
                <a:latin typeface="Forum"/>
                <a:cs typeface="Forum"/>
              </a:rPr>
              <a:t> </a:t>
            </a:r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94360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latin typeface="Forum"/>
                <a:cs typeface="Forum"/>
              </a:rPr>
              <a:t>Ganz</a:t>
            </a:r>
            <a:r>
              <a:rPr lang="fr-FR" dirty="0" smtClean="0">
                <a:latin typeface="Forum"/>
                <a:cs typeface="Forum"/>
              </a:rPr>
              <a:t> R et al. , 2003, CORR</a:t>
            </a:r>
            <a:endParaRPr lang="fr-FR" dirty="0">
              <a:latin typeface="Forum"/>
              <a:cs typeface="Forum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22425"/>
            <a:ext cx="3106738" cy="380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1447800" y="2590800"/>
            <a:ext cx="7137400" cy="1938338"/>
            <a:chOff x="942" y="1778"/>
            <a:chExt cx="4496" cy="1221"/>
          </a:xfrm>
        </p:grpSpPr>
        <p:sp>
          <p:nvSpPr>
            <p:cNvPr id="17" name="Oval 13"/>
            <p:cNvSpPr>
              <a:spLocks/>
            </p:cNvSpPr>
            <p:nvPr/>
          </p:nvSpPr>
          <p:spPr bwMode="auto">
            <a:xfrm>
              <a:off x="942" y="1778"/>
              <a:ext cx="336" cy="3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707" y="2402"/>
              <a:ext cx="2731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tabLst>
                  <a:tab pos="0" algn="l"/>
                  <a:tab pos="762000" algn="l"/>
                  <a:tab pos="1524000" algn="l"/>
                  <a:tab pos="2286000" algn="l"/>
                  <a:tab pos="3048000" algn="l"/>
                  <a:tab pos="3810000" algn="l"/>
                  <a:tab pos="4572000" algn="l"/>
                </a:tabLst>
              </a:pPr>
              <a:r>
                <a:rPr lang="en-US" sz="28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Lésion</a:t>
              </a:r>
              <a:r>
                <a:rPr lang="en-US" sz="2800" dirty="0" smtClean="0">
                  <a:solidFill>
                    <a:schemeClr val="tx1"/>
                  </a:solidFill>
                  <a:latin typeface="Forum"/>
                  <a:cs typeface="Forum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induite</a:t>
              </a:r>
              <a:r>
                <a:rPr lang="en-US" sz="2800" dirty="0" smtClean="0">
                  <a:solidFill>
                    <a:schemeClr val="tx1"/>
                  </a:solidFill>
                  <a:latin typeface="Forum"/>
                  <a:cs typeface="Forum"/>
                </a:rPr>
                <a:t> par </a:t>
              </a:r>
              <a:r>
                <a:rPr lang="en-US" sz="28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l’abduction</a:t>
              </a:r>
              <a:endParaRPr lang="en-US" sz="2800" dirty="0" smtClean="0">
                <a:solidFill>
                  <a:schemeClr val="tx1"/>
                </a:solidFill>
                <a:latin typeface="Forum"/>
                <a:cs typeface="Forum"/>
              </a:endParaRPr>
            </a:p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tabLst>
                  <a:tab pos="0" algn="l"/>
                  <a:tab pos="762000" algn="l"/>
                  <a:tab pos="1524000" algn="l"/>
                  <a:tab pos="2286000" algn="l"/>
                  <a:tab pos="3048000" algn="l"/>
                  <a:tab pos="3810000" algn="l"/>
                  <a:tab pos="4572000" algn="l"/>
                </a:tabLst>
              </a:pPr>
              <a:r>
                <a:rPr lang="en-US" sz="24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Bord</a:t>
              </a:r>
              <a:r>
                <a:rPr lang="en-US" sz="2400" dirty="0" smtClean="0">
                  <a:solidFill>
                    <a:schemeClr val="tx1"/>
                  </a:solidFill>
                  <a:latin typeface="Forum"/>
                  <a:cs typeface="Forum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antérosupérieur</a:t>
              </a:r>
              <a:r>
                <a:rPr lang="en-US" sz="2400" dirty="0" smtClean="0">
                  <a:solidFill>
                    <a:schemeClr val="tx1"/>
                  </a:solidFill>
                  <a:latin typeface="Forum"/>
                  <a:cs typeface="Forum"/>
                </a:rPr>
                <a:t> du </a:t>
              </a:r>
              <a:r>
                <a:rPr lang="en-US" sz="24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cotyle</a:t>
              </a:r>
              <a:endParaRPr lang="en-US" sz="2800" dirty="0">
                <a:solidFill>
                  <a:schemeClr val="tx1"/>
                </a:solidFill>
                <a:latin typeface="Forum"/>
                <a:cs typeface="Forum"/>
              </a:endParaRPr>
            </a:p>
          </p:txBody>
        </p:sp>
      </p:grp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875088" y="1733050"/>
            <a:ext cx="5046662" cy="1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en-US" sz="2800" dirty="0" err="1" smtClean="0">
                <a:latin typeface="Forum"/>
                <a:cs typeface="Forum"/>
              </a:rPr>
              <a:t>Pathomorphologie</a:t>
            </a:r>
            <a:endParaRPr lang="en-US" sz="2800" dirty="0" smtClean="0">
              <a:solidFill>
                <a:schemeClr val="tx1"/>
              </a:solidFill>
              <a:latin typeface="Forum"/>
              <a:cs typeface="Forum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en-US" sz="2400" dirty="0">
                <a:solidFill>
                  <a:schemeClr val="tx1"/>
                </a:solidFill>
                <a:latin typeface="Forum"/>
                <a:cs typeface="Forum"/>
              </a:rPr>
              <a:t>Orientation</a:t>
            </a:r>
            <a:r>
              <a:rPr lang="en-US" sz="2400" dirty="0" smtClean="0">
                <a:solidFill>
                  <a:schemeClr val="tx1"/>
                </a:solidFill>
                <a:latin typeface="Forum"/>
                <a:cs typeface="Forum"/>
              </a:rPr>
              <a:t>/</a:t>
            </a:r>
            <a:r>
              <a:rPr lang="en-US" sz="2400" dirty="0" err="1" smtClean="0">
                <a:solidFill>
                  <a:schemeClr val="tx1"/>
                </a:solidFill>
                <a:latin typeface="Forum"/>
                <a:cs typeface="Forum"/>
              </a:rPr>
              <a:t>profondeur</a:t>
            </a:r>
            <a:r>
              <a:rPr lang="en-US" sz="2400" dirty="0" smtClean="0">
                <a:solidFill>
                  <a:schemeClr val="tx1"/>
                </a:solidFill>
                <a:latin typeface="Forum"/>
                <a:cs typeface="Forum"/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  <a:latin typeface="Forum"/>
                <a:cs typeface="Forum"/>
              </a:rPr>
              <a:t>l’acétabulum</a:t>
            </a:r>
            <a:endParaRPr lang="en-US" sz="2400" dirty="0" smtClean="0">
              <a:solidFill>
                <a:schemeClr val="tx1"/>
              </a:solidFill>
              <a:latin typeface="Forum"/>
              <a:cs typeface="Forum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en-US" sz="2400" dirty="0" err="1" smtClean="0">
                <a:solidFill>
                  <a:schemeClr val="tx1"/>
                </a:solidFill>
                <a:latin typeface="Forum"/>
                <a:cs typeface="Forum"/>
              </a:rPr>
              <a:t>Forme</a:t>
            </a:r>
            <a:r>
              <a:rPr lang="en-US" sz="2400" dirty="0" smtClean="0">
                <a:solidFill>
                  <a:schemeClr val="tx1"/>
                </a:solidFill>
                <a:latin typeface="Forum"/>
                <a:cs typeface="Forum"/>
              </a:rPr>
              <a:t> de la </a:t>
            </a:r>
            <a:r>
              <a:rPr lang="en-US" sz="2400" dirty="0" err="1" smtClean="0">
                <a:solidFill>
                  <a:schemeClr val="tx1"/>
                </a:solidFill>
                <a:latin typeface="Forum"/>
                <a:cs typeface="Forum"/>
              </a:rPr>
              <a:t>tête</a:t>
            </a:r>
            <a:r>
              <a:rPr lang="en-US" sz="2400" dirty="0" smtClean="0">
                <a:solidFill>
                  <a:schemeClr val="tx1"/>
                </a:solidFill>
                <a:latin typeface="Forum"/>
                <a:cs typeface="Forum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Forum"/>
                <a:cs typeface="Forum"/>
              </a:rPr>
              <a:t>fémorale/jonction</a:t>
            </a:r>
            <a:r>
              <a:rPr lang="en-US" sz="2400" dirty="0" smtClean="0">
                <a:solidFill>
                  <a:schemeClr val="tx1"/>
                </a:solidFill>
                <a:latin typeface="Forum"/>
                <a:cs typeface="Forum"/>
              </a:rPr>
              <a:t> du </a:t>
            </a:r>
            <a:r>
              <a:rPr lang="en-US" sz="2400" dirty="0" err="1" smtClean="0">
                <a:solidFill>
                  <a:schemeClr val="tx1"/>
                </a:solidFill>
                <a:latin typeface="Forum"/>
                <a:cs typeface="Forum"/>
              </a:rPr>
              <a:t>col</a:t>
            </a:r>
            <a:endParaRPr lang="en-US" sz="2400" dirty="0">
              <a:solidFill>
                <a:schemeClr val="tx1"/>
              </a:solidFill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PincerCAM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08400"/>
            <a:ext cx="5409741" cy="504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62200" y="229766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Perte du vide </a:t>
            </a:r>
            <a:r>
              <a:rPr lang="fr-FR" dirty="0" err="1" smtClean="0">
                <a:latin typeface="Forum"/>
                <a:cs typeface="Forum"/>
              </a:rPr>
              <a:t>intraarticulaire</a:t>
            </a:r>
            <a:r>
              <a:rPr lang="fr-FR" dirty="0" smtClean="0">
                <a:latin typeface="Forum"/>
                <a:cs typeface="Forum"/>
              </a:rPr>
              <a:t> après distraction</a:t>
            </a:r>
            <a:endParaRPr lang="fr-FR" dirty="0">
              <a:latin typeface="Forum"/>
              <a:cs typeface="Forum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rot="5400000">
            <a:off x="3848099" y="3009899"/>
            <a:ext cx="762000" cy="53340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PincerCAM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37800"/>
            <a:ext cx="3613483" cy="4320000"/>
          </a:xfrm>
          <a:prstGeom prst="rect">
            <a:avLst/>
          </a:prstGeom>
        </p:spPr>
      </p:pic>
      <p:pic>
        <p:nvPicPr>
          <p:cNvPr id="5" name="Image 4" descr="PincerCAM 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19" y="937800"/>
            <a:ext cx="3695681" cy="432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1000" y="5715000"/>
            <a:ext cx="8534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dirty="0" smtClean="0">
                <a:latin typeface="Forum"/>
                <a:cs typeface="Forum"/>
              </a:rPr>
              <a:t>Détermination radiographique de l’axe du col fémoral (A) et de la jonction </a:t>
            </a:r>
            <a:r>
              <a:rPr lang="fr-FR" sz="1900" dirty="0" err="1" smtClean="0">
                <a:latin typeface="Forum"/>
                <a:cs typeface="Forum"/>
              </a:rPr>
              <a:t>tête-col</a:t>
            </a:r>
            <a:r>
              <a:rPr lang="fr-FR" sz="1900" dirty="0" smtClean="0">
                <a:latin typeface="Forum"/>
                <a:cs typeface="Forum"/>
              </a:rPr>
              <a:t> (B)</a:t>
            </a:r>
            <a:endParaRPr lang="fr-FR" sz="1900" dirty="0">
              <a:latin typeface="Forum"/>
              <a:cs typeface="Forum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14919" y="4800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  <a:latin typeface="Arial"/>
                <a:cs typeface="Arial"/>
              </a:rPr>
              <a:t>(B)</a:t>
            </a:r>
            <a:endParaRPr lang="fr-FR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5800" y="4800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  <a:latin typeface="Arial"/>
                <a:cs typeface="Arial"/>
              </a:rPr>
              <a:t>(A)</a:t>
            </a:r>
            <a:endParaRPr lang="fr-FR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7" name="Image 6" descr="Hip arthroscopy porta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00" y="869400"/>
            <a:ext cx="7680000" cy="576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90600" y="259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Spina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38200" y="4050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P AL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86000" y="58028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AL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124200" y="33644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V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715000" y="3505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Forum"/>
                <a:cs typeface="Forum"/>
              </a:rPr>
              <a:t>Femoral</a:t>
            </a:r>
            <a:r>
              <a:rPr lang="fr-FR" dirty="0" smtClean="0">
                <a:latin typeface="Forum"/>
                <a:cs typeface="Forum"/>
              </a:rPr>
              <a:t> neck axis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14800" y="3505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HN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19600" y="5029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P AL = proximal </a:t>
            </a:r>
            <a:r>
              <a:rPr lang="fr-FR" dirty="0" err="1" smtClean="0">
                <a:latin typeface="Forum"/>
                <a:cs typeface="Forum"/>
              </a:rPr>
              <a:t>anterolateral</a:t>
            </a:r>
            <a:r>
              <a:rPr lang="fr-FR" dirty="0" smtClean="0">
                <a:latin typeface="Forum"/>
                <a:cs typeface="Forum"/>
              </a:rPr>
              <a:t> portal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19600" y="5334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AL = </a:t>
            </a:r>
            <a:r>
              <a:rPr lang="fr-FR" dirty="0" err="1" smtClean="0">
                <a:latin typeface="Forum"/>
                <a:cs typeface="Forum"/>
              </a:rPr>
              <a:t>anterolateral</a:t>
            </a:r>
            <a:r>
              <a:rPr lang="fr-FR" dirty="0" smtClean="0">
                <a:latin typeface="Forum"/>
                <a:cs typeface="Forum"/>
              </a:rPr>
              <a:t> portal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4196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V = ventral portal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419600" y="5943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HN = </a:t>
            </a:r>
            <a:r>
              <a:rPr lang="fr-FR" dirty="0" err="1" smtClean="0">
                <a:latin typeface="Forum"/>
                <a:cs typeface="Forum"/>
              </a:rPr>
              <a:t>head-neck-junction</a:t>
            </a:r>
            <a:endParaRPr lang="fr-FR" dirty="0">
              <a:latin typeface="Forum"/>
              <a:cs typeface="Forum"/>
            </a:endParaRPr>
          </a:p>
        </p:txBody>
      </p:sp>
      <p:cxnSp>
        <p:nvCxnSpPr>
          <p:cNvPr id="22" name="Connecteur droit 21"/>
          <p:cNvCxnSpPr/>
          <p:nvPr/>
        </p:nvCxnSpPr>
        <p:spPr>
          <a:xfrm rot="16200000" flipH="1">
            <a:off x="958333" y="3930133"/>
            <a:ext cx="2731532" cy="1600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752600" y="3352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1/3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286000" y="45074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2/3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971800" y="6172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TM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419600" y="6248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TM = Trochanter major</a:t>
            </a:r>
            <a:endParaRPr lang="fr-FR" dirty="0">
              <a:latin typeface="Forum"/>
              <a:cs typeface="Forum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PincerCAM 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00" y="1318800"/>
            <a:ext cx="4800000" cy="3600000"/>
          </a:xfrm>
          <a:prstGeom prst="rect">
            <a:avLst/>
          </a:prstGeom>
        </p:spPr>
      </p:pic>
      <p:pic>
        <p:nvPicPr>
          <p:cNvPr id="5" name="Image 4" descr="PincerCAM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000" y="1295400"/>
            <a:ext cx="3200000" cy="36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2400" y="5481935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Ponction avec une aiguille canulée en direction de la jonction </a:t>
            </a:r>
            <a:r>
              <a:rPr lang="fr-FR" sz="2400" dirty="0" err="1" smtClean="0">
                <a:latin typeface="Forum"/>
                <a:cs typeface="Forum"/>
              </a:rPr>
              <a:t>tête-col</a:t>
            </a:r>
            <a:endParaRPr lang="fr-FR" sz="2400" dirty="0">
              <a:latin typeface="Forum"/>
              <a:cs typeface="Forum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PincerCAM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7037608" cy="50400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PincerCAM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02" y="762000"/>
            <a:ext cx="4416098" cy="2880000"/>
          </a:xfrm>
          <a:prstGeom prst="rect">
            <a:avLst/>
          </a:prstGeom>
        </p:spPr>
      </p:pic>
      <p:pic>
        <p:nvPicPr>
          <p:cNvPr id="5" name="Image 4" descr="PincerCAM 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495" y="762000"/>
            <a:ext cx="2739905" cy="2880000"/>
          </a:xfrm>
          <a:prstGeom prst="rect">
            <a:avLst/>
          </a:prstGeom>
        </p:spPr>
      </p:pic>
      <p:pic>
        <p:nvPicPr>
          <p:cNvPr id="6" name="Image 5" descr="PincerCAM 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02" y="3810000"/>
            <a:ext cx="4416098" cy="2880000"/>
          </a:xfrm>
          <a:prstGeom prst="rect">
            <a:avLst/>
          </a:prstGeom>
        </p:spPr>
      </p:pic>
      <p:pic>
        <p:nvPicPr>
          <p:cNvPr id="7" name="Image 6" descr="PincerCAM 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750" y="3810000"/>
            <a:ext cx="2769650" cy="2880000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5" name="Image 4" descr="PincerCAM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408200"/>
            <a:ext cx="3352800" cy="324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8600" y="48006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Portail ventral (V) sous arthroscopie</a:t>
            </a:r>
            <a:endParaRPr lang="fr-FR" sz="2400" dirty="0">
              <a:latin typeface="Forum"/>
              <a:cs typeface="Forum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8600" y="52578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(A) Guide</a:t>
            </a:r>
            <a:endParaRPr lang="fr-FR" sz="2400" dirty="0">
              <a:latin typeface="Forum"/>
              <a:cs typeface="Forum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8600" y="6167735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(A) et (B): synovite importante du compartiment périphérique</a:t>
            </a:r>
            <a:endParaRPr lang="fr-FR" sz="2400" dirty="0">
              <a:latin typeface="Forum"/>
              <a:cs typeface="For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28600" y="57105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(B) </a:t>
            </a:r>
            <a:r>
              <a:rPr lang="fr-FR" sz="2400" dirty="0" err="1" smtClean="0">
                <a:latin typeface="Forum"/>
                <a:cs typeface="Forum"/>
              </a:rPr>
              <a:t>Shaver</a:t>
            </a:r>
            <a:endParaRPr lang="fr-FR" sz="2400" dirty="0">
              <a:latin typeface="Forum"/>
              <a:cs typeface="Forum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57800" y="4202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  <a:latin typeface="Forum"/>
                <a:cs typeface="Forum"/>
              </a:rPr>
              <a:t>(B)</a:t>
            </a:r>
            <a:endParaRPr lang="fr-FR" dirty="0">
              <a:solidFill>
                <a:srgbClr val="FFFFFF"/>
              </a:solidFill>
              <a:latin typeface="Forum"/>
              <a:cs typeface="Forum"/>
            </a:endParaRPr>
          </a:p>
        </p:txBody>
      </p:sp>
      <p:pic>
        <p:nvPicPr>
          <p:cNvPr id="12" name="Image 11" descr="PincerCAM 16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30" y="1408200"/>
            <a:ext cx="3481579" cy="3240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14400" y="4202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  <a:latin typeface="Forum"/>
                <a:cs typeface="Forum"/>
              </a:rPr>
              <a:t>(A)</a:t>
            </a:r>
            <a:endParaRPr lang="fr-FR" dirty="0">
              <a:solidFill>
                <a:srgbClr val="FFFFFF"/>
              </a:solidFill>
              <a:latin typeface="Forum"/>
              <a:cs typeface="Forum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43200" y="22214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V</a:t>
            </a:r>
            <a:endParaRPr lang="fr-FR" dirty="0">
              <a:latin typeface="Forum"/>
              <a:cs typeface="Forum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PincerCAM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66400"/>
            <a:ext cx="5108246" cy="432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2000" y="586293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Arthroscopie du compartiment périphérique à 30° de flexion</a:t>
            </a:r>
            <a:endParaRPr lang="fr-FR" sz="2400" dirty="0">
              <a:latin typeface="Forum"/>
              <a:cs typeface="Forum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PincerCAM 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58" y="1353000"/>
            <a:ext cx="3930942" cy="36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4800" y="554349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Lésion cartilagineuse </a:t>
            </a:r>
            <a:r>
              <a:rPr lang="fr-FR" sz="2000" dirty="0" err="1" smtClean="0">
                <a:latin typeface="Forum"/>
                <a:cs typeface="Forum"/>
              </a:rPr>
              <a:t>sous-labrale</a:t>
            </a:r>
            <a:r>
              <a:rPr lang="fr-FR" sz="2000" dirty="0" smtClean="0">
                <a:latin typeface="Forum"/>
                <a:cs typeface="Forum"/>
              </a:rPr>
              <a:t> luxée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96000" y="55434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Pincer </a:t>
            </a:r>
            <a:r>
              <a:rPr lang="fr-FR" sz="2000" dirty="0" err="1" smtClean="0">
                <a:latin typeface="Forum"/>
                <a:cs typeface="Forum"/>
              </a:rPr>
              <a:t>pit</a:t>
            </a:r>
            <a:endParaRPr lang="fr-FR" sz="2000" dirty="0">
              <a:latin typeface="Forum"/>
              <a:cs typeface="Forum"/>
            </a:endParaRPr>
          </a:p>
        </p:txBody>
      </p:sp>
      <p:pic>
        <p:nvPicPr>
          <p:cNvPr id="8" name="Image 7" descr="PincerCAM 20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3000"/>
            <a:ext cx="4207894" cy="3600000"/>
          </a:xfrm>
          <a:prstGeom prst="rect">
            <a:avLst/>
          </a:prstGeom>
        </p:spPr>
      </p:pic>
      <p:sp>
        <p:nvSpPr>
          <p:cNvPr id="9" name="Flèche vers la gauche 8"/>
          <p:cNvSpPr/>
          <p:nvPr/>
        </p:nvSpPr>
        <p:spPr>
          <a:xfrm rot="15077502" flipH="1">
            <a:off x="4928518" y="3648024"/>
            <a:ext cx="416675" cy="408020"/>
          </a:xfrm>
          <a:prstGeom prst="leftArrow">
            <a:avLst/>
          </a:prstGeom>
          <a:ln cap="flat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>
              <a:latin typeface="Forum"/>
              <a:cs typeface="Forum"/>
            </a:endParaRPr>
          </a:p>
        </p:txBody>
      </p:sp>
      <p:pic>
        <p:nvPicPr>
          <p:cNvPr id="4" name="Image 3" descr="PincerCAM 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770" y="1014000"/>
            <a:ext cx="4454030" cy="432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47800" y="584829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Lésion cartilagineuse </a:t>
            </a:r>
            <a:r>
              <a:rPr lang="fr-FR" sz="2000" dirty="0" err="1" smtClean="0">
                <a:latin typeface="Forum"/>
                <a:cs typeface="Forum"/>
              </a:rPr>
              <a:t>sous-labrale</a:t>
            </a:r>
            <a:r>
              <a:rPr lang="fr-FR" sz="2000" dirty="0" smtClean="0">
                <a:latin typeface="Forum"/>
                <a:cs typeface="Forum"/>
              </a:rPr>
              <a:t> après </a:t>
            </a:r>
            <a:r>
              <a:rPr lang="fr-FR" sz="2000" dirty="0" err="1" smtClean="0">
                <a:latin typeface="Forum"/>
                <a:cs typeface="Forum"/>
              </a:rPr>
              <a:t>microfracturation</a:t>
            </a:r>
            <a:endParaRPr lang="fr-FR" sz="2000" dirty="0">
              <a:latin typeface="Forum"/>
              <a:cs typeface="Forum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Conflit </a:t>
            </a:r>
            <a:r>
              <a:rPr lang="fr-FR" sz="2400" dirty="0" err="1" smtClean="0">
                <a:latin typeface="Forum"/>
                <a:cs typeface="Forum"/>
              </a:rPr>
              <a:t>fémoroacétabulaire</a:t>
            </a:r>
            <a:r>
              <a:rPr lang="fr-FR" sz="2400" dirty="0" smtClean="0">
                <a:latin typeface="Forum"/>
                <a:cs typeface="Forum"/>
              </a:rPr>
              <a:t> </a:t>
            </a:r>
            <a:endParaRPr lang="fr-FR" sz="2400" dirty="0">
              <a:latin typeface="Arial"/>
              <a:cs typeface="Arial"/>
            </a:endParaRPr>
          </a:p>
        </p:txBody>
      </p:sp>
      <p:pic>
        <p:nvPicPr>
          <p:cNvPr id="4" name="Image 3" descr="FAI Sche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5232400" cy="508000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94360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latin typeface="Forum"/>
                <a:cs typeface="Forum"/>
              </a:rPr>
              <a:t>Ganz</a:t>
            </a:r>
            <a:r>
              <a:rPr lang="fr-FR" dirty="0" smtClean="0">
                <a:latin typeface="Forum"/>
                <a:cs typeface="Forum"/>
              </a:rPr>
              <a:t> R et al. , 2003, CORR</a:t>
            </a:r>
            <a:endParaRPr lang="fr-FR" dirty="0">
              <a:latin typeface="Forum"/>
              <a:cs typeface="Forum"/>
            </a:endParaRPr>
          </a:p>
        </p:txBody>
      </p:sp>
      <p:pic>
        <p:nvPicPr>
          <p:cNvPr id="6" name="Picture 10" descr="Cam1"/>
          <p:cNvPicPr>
            <a:picLocks noChangeAspect="1" noChangeArrowheads="1"/>
          </p:cNvPicPr>
          <p:nvPr/>
        </p:nvPicPr>
        <p:blipFill>
          <a:blip r:embed="rId3">
            <a:alphaModFix amt="60000"/>
          </a:blip>
          <a:srcRect t="34561" r="35683"/>
          <a:stretch>
            <a:fillRect/>
          </a:stretch>
        </p:blipFill>
        <p:spPr bwMode="auto">
          <a:xfrm rot="2094640">
            <a:off x="2919616" y="1350554"/>
            <a:ext cx="1906587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Pincer"/>
          <p:cNvPicPr>
            <a:picLocks noChangeAspect="1" noChangeArrowheads="1"/>
          </p:cNvPicPr>
          <p:nvPr/>
        </p:nvPicPr>
        <p:blipFill>
          <a:blip r:embed="rId4">
            <a:alphaModFix amt="60000"/>
          </a:blip>
          <a:srcRect t="33900" r="46373"/>
          <a:stretch>
            <a:fillRect/>
          </a:stretch>
        </p:blipFill>
        <p:spPr bwMode="auto">
          <a:xfrm rot="18541155" flipH="1">
            <a:off x="1318845" y="4219038"/>
            <a:ext cx="1895852" cy="176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562600" y="1216967"/>
            <a:ext cx="2926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Cause fémorale: CAM-FAI</a:t>
            </a:r>
          </a:p>
          <a:p>
            <a:endParaRPr lang="fr-FR" sz="2000" dirty="0" smtClean="0">
              <a:latin typeface="Forum"/>
              <a:cs typeface="Forum"/>
            </a:endParaRPr>
          </a:p>
          <a:p>
            <a:r>
              <a:rPr lang="fr-FR" sz="2000" dirty="0" smtClean="0">
                <a:latin typeface="Forum"/>
                <a:cs typeface="Forum"/>
              </a:rPr>
              <a:t>Tête asphérique</a:t>
            </a:r>
          </a:p>
          <a:p>
            <a:r>
              <a:rPr lang="fr-FR" sz="2000" dirty="0" smtClean="0">
                <a:latin typeface="Forum"/>
                <a:cs typeface="Forum"/>
              </a:rPr>
              <a:t>Offset insuffisant</a:t>
            </a:r>
            <a:endParaRPr lang="fr-FR" sz="2000" dirty="0"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62600" y="3962400"/>
            <a:ext cx="3460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Cause acétabulaire: </a:t>
            </a:r>
            <a:r>
              <a:rPr lang="fr-FR" sz="2000" dirty="0" err="1" smtClean="0">
                <a:latin typeface="Forum"/>
                <a:cs typeface="Forum"/>
              </a:rPr>
              <a:t>Pincer-FAI</a:t>
            </a:r>
            <a:endParaRPr lang="fr-FR" sz="2000" dirty="0" smtClean="0">
              <a:latin typeface="Forum"/>
              <a:cs typeface="Forum"/>
            </a:endParaRPr>
          </a:p>
          <a:p>
            <a:endParaRPr lang="fr-FR" sz="2000" dirty="0" smtClean="0">
              <a:latin typeface="Forum"/>
              <a:cs typeface="Forum"/>
            </a:endParaRPr>
          </a:p>
          <a:p>
            <a:r>
              <a:rPr lang="fr-FR" sz="2000" dirty="0" smtClean="0">
                <a:latin typeface="Forum"/>
                <a:cs typeface="Forum"/>
              </a:rPr>
              <a:t>Rétroversion</a:t>
            </a:r>
          </a:p>
          <a:p>
            <a:r>
              <a:rPr lang="fr-FR" sz="2000" dirty="0" err="1" smtClean="0">
                <a:latin typeface="Forum"/>
                <a:cs typeface="Forum"/>
              </a:rPr>
              <a:t>Protrusion</a:t>
            </a:r>
            <a:endParaRPr lang="fr-FR" sz="2000" dirty="0" smtClean="0">
              <a:latin typeface="Forum"/>
              <a:cs typeface="Forum"/>
            </a:endParaRPr>
          </a:p>
          <a:p>
            <a:r>
              <a:rPr lang="fr-FR" sz="2000" dirty="0" smtClean="0">
                <a:latin typeface="Forum"/>
                <a:cs typeface="Forum"/>
              </a:rPr>
              <a:t>Coxa </a:t>
            </a:r>
            <a:r>
              <a:rPr lang="fr-FR" sz="2000" dirty="0" err="1" smtClean="0">
                <a:latin typeface="Forum"/>
                <a:cs typeface="Forum"/>
              </a:rPr>
              <a:t>profunda</a:t>
            </a:r>
            <a:endParaRPr lang="fr-FR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pic>
        <p:nvPicPr>
          <p:cNvPr id="4" name="Image 3" descr="PincerCAM 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181" y="1066800"/>
            <a:ext cx="4257419" cy="432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67000" y="584829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Rupture partielle du ligament rond</a:t>
            </a:r>
            <a:endParaRPr lang="fr-FR" sz="2000" dirty="0">
              <a:latin typeface="Forum"/>
              <a:cs typeface="Forum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nterolateral CAM reshaping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828800"/>
            <a:ext cx="4320000" cy="3240000"/>
          </a:xfrm>
          <a:prstGeom prst="rect">
            <a:avLst/>
          </a:prstGeom>
        </p:spPr>
      </p:pic>
      <p:pic>
        <p:nvPicPr>
          <p:cNvPr id="13" name="Posterolateral CAM reshaping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5400" y="1828800"/>
            <a:ext cx="4320000" cy="324000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incerCAM 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3000"/>
            <a:ext cx="4118421" cy="3600000"/>
          </a:xfrm>
          <a:prstGeom prst="rect">
            <a:avLst/>
          </a:prstGeom>
        </p:spPr>
      </p:pic>
      <p:pic>
        <p:nvPicPr>
          <p:cNvPr id="5" name="Image 4" descr="PincerCAM 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058" y="1371600"/>
            <a:ext cx="3840742" cy="36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7200" y="5449669"/>
            <a:ext cx="4118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orum"/>
                <a:cs typeface="Forum"/>
              </a:rPr>
              <a:t>Jonction </a:t>
            </a:r>
            <a:r>
              <a:rPr lang="fr-FR" sz="2000" dirty="0" err="1" smtClean="0">
                <a:latin typeface="Forum"/>
                <a:cs typeface="Forum"/>
              </a:rPr>
              <a:t>tête-col</a:t>
            </a:r>
            <a:r>
              <a:rPr lang="fr-FR" sz="2000" dirty="0" smtClean="0">
                <a:latin typeface="Forum"/>
                <a:cs typeface="Forum"/>
              </a:rPr>
              <a:t>, antérolatérale,</a:t>
            </a:r>
          </a:p>
          <a:p>
            <a:pPr algn="ctr"/>
            <a:r>
              <a:rPr lang="fr-FR" sz="2000" dirty="0" smtClean="0">
                <a:latin typeface="Forum"/>
                <a:cs typeface="Forum"/>
              </a:rPr>
              <a:t>après </a:t>
            </a:r>
            <a:r>
              <a:rPr lang="fr-FR" sz="2000" dirty="0" err="1" smtClean="0">
                <a:latin typeface="Forum"/>
                <a:cs typeface="Forum"/>
              </a:rPr>
              <a:t>recontourage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20779" y="5449669"/>
            <a:ext cx="4118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orum"/>
                <a:cs typeface="Forum"/>
              </a:rPr>
              <a:t>Jonction </a:t>
            </a:r>
            <a:r>
              <a:rPr lang="fr-FR" sz="2000" dirty="0" err="1" smtClean="0">
                <a:latin typeface="Forum"/>
                <a:cs typeface="Forum"/>
              </a:rPr>
              <a:t>tête-col</a:t>
            </a:r>
            <a:r>
              <a:rPr lang="fr-FR" sz="2000" dirty="0" smtClean="0">
                <a:latin typeface="Forum"/>
                <a:cs typeface="Forum"/>
              </a:rPr>
              <a:t>, </a:t>
            </a:r>
            <a:r>
              <a:rPr lang="fr-FR" sz="2000" dirty="0" err="1" smtClean="0">
                <a:latin typeface="Forum"/>
                <a:cs typeface="Forum"/>
              </a:rPr>
              <a:t>postérolatérale</a:t>
            </a:r>
            <a:r>
              <a:rPr lang="fr-FR" sz="2000" dirty="0" smtClean="0">
                <a:latin typeface="Forum"/>
                <a:cs typeface="Forum"/>
              </a:rPr>
              <a:t>, </a:t>
            </a:r>
          </a:p>
          <a:p>
            <a:pPr algn="ctr"/>
            <a:r>
              <a:rPr lang="fr-FR" sz="2000" dirty="0" smtClean="0">
                <a:latin typeface="Forum"/>
                <a:cs typeface="Forum"/>
              </a:rPr>
              <a:t>après </a:t>
            </a:r>
            <a:r>
              <a:rPr lang="fr-FR" sz="2000" dirty="0" err="1" smtClean="0">
                <a:latin typeface="Forum"/>
                <a:cs typeface="Forum"/>
              </a:rPr>
              <a:t>recontourage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76600" y="2057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16:00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5800" y="3135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12:30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67400" y="3962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11:00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incerCAM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3955955" cy="3600000"/>
          </a:xfrm>
          <a:prstGeom prst="rect">
            <a:avLst/>
          </a:prstGeom>
        </p:spPr>
      </p:pic>
      <p:pic>
        <p:nvPicPr>
          <p:cNvPr id="5" name="Image 4" descr="PincerCAM 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338" y="1219200"/>
            <a:ext cx="3792262" cy="36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8200" y="55742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orum"/>
                <a:cs typeface="Forum"/>
              </a:rPr>
              <a:t>Désinsertion du </a:t>
            </a:r>
            <a:r>
              <a:rPr lang="fr-FR" sz="2000" dirty="0" err="1" smtClean="0">
                <a:latin typeface="Forum"/>
                <a:cs typeface="Forum"/>
              </a:rPr>
              <a:t>labrum</a:t>
            </a:r>
            <a:r>
              <a:rPr lang="fr-FR" sz="2000" dirty="0" smtClean="0">
                <a:latin typeface="Forum"/>
                <a:cs typeface="Forum"/>
              </a:rPr>
              <a:t> (A) et régularisation du bord acétabulaire (B)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33800" y="2667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(A)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90800" y="2907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(B)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810500" y="3276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(A)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38800" y="2907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Forum"/>
                <a:cs typeface="Forum"/>
              </a:rPr>
              <a:t>(B)</a:t>
            </a:r>
            <a:endParaRPr lang="fr-FR" dirty="0">
              <a:latin typeface="Forum"/>
              <a:cs typeface="Forum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09600" y="5650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orum"/>
                <a:cs typeface="Forum"/>
              </a:rPr>
              <a:t>Désinsertion du </a:t>
            </a:r>
            <a:r>
              <a:rPr lang="fr-FR" sz="2000" dirty="0" err="1" smtClean="0">
                <a:latin typeface="Forum"/>
                <a:cs typeface="Forum"/>
              </a:rPr>
              <a:t>labrum</a:t>
            </a:r>
            <a:endParaRPr lang="fr-FR" sz="2000" dirty="0">
              <a:latin typeface="Forum"/>
              <a:cs typeface="Forum"/>
            </a:endParaRPr>
          </a:p>
        </p:txBody>
      </p:sp>
      <p:pic>
        <p:nvPicPr>
          <p:cNvPr id="11" name="Labrum desinsertion I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636800"/>
            <a:ext cx="4320000" cy="3240000"/>
          </a:xfrm>
          <a:prstGeom prst="rect">
            <a:avLst/>
          </a:prstGeom>
        </p:spPr>
      </p:pic>
      <p:pic>
        <p:nvPicPr>
          <p:cNvPr id="12" name="Labrum desinsertion II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1636800"/>
            <a:ext cx="4320000" cy="324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09600" y="563880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orum"/>
                <a:cs typeface="Forum"/>
              </a:rPr>
              <a:t>Régularisation du bord acétabulaire</a:t>
            </a:r>
            <a:endParaRPr lang="fr-FR" sz="2000" dirty="0">
              <a:latin typeface="Forum"/>
              <a:cs typeface="Forum"/>
            </a:endParaRPr>
          </a:p>
        </p:txBody>
      </p:sp>
      <p:pic>
        <p:nvPicPr>
          <p:cNvPr id="11" name="Acetabular trimming I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676400"/>
            <a:ext cx="4320000" cy="3240000"/>
          </a:xfrm>
          <a:prstGeom prst="rect">
            <a:avLst/>
          </a:prstGeom>
        </p:spPr>
      </p:pic>
      <p:pic>
        <p:nvPicPr>
          <p:cNvPr id="12" name="Acetabular trimming II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1600" y="1713000"/>
            <a:ext cx="4320000" cy="324000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Labrumrefixation Sche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371600"/>
            <a:ext cx="4394200" cy="4686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19400" y="4781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Forum"/>
                <a:cs typeface="Forum"/>
              </a:rPr>
              <a:t>Réfixation</a:t>
            </a:r>
            <a:r>
              <a:rPr lang="fr-FR" sz="2000" dirty="0" smtClean="0">
                <a:latin typeface="Forum"/>
                <a:cs typeface="Forum"/>
              </a:rPr>
              <a:t> du </a:t>
            </a:r>
            <a:r>
              <a:rPr lang="fr-FR" sz="2000" dirty="0" err="1" smtClean="0">
                <a:latin typeface="Forum"/>
                <a:cs typeface="Forum"/>
              </a:rPr>
              <a:t>labrum</a:t>
            </a:r>
            <a:r>
              <a:rPr lang="fr-FR" sz="2000" dirty="0" smtClean="0">
                <a:latin typeface="Forum"/>
                <a:cs typeface="Forum"/>
              </a:rPr>
              <a:t> en boucle</a:t>
            </a:r>
            <a:endParaRPr lang="fr-FR" sz="2000" dirty="0">
              <a:latin typeface="Forum"/>
              <a:cs typeface="Forum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incerCAM 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50" y="838200"/>
            <a:ext cx="3047350" cy="2880000"/>
          </a:xfrm>
          <a:prstGeom prst="rect">
            <a:avLst/>
          </a:prstGeom>
        </p:spPr>
      </p:pic>
      <p:pic>
        <p:nvPicPr>
          <p:cNvPr id="5" name="Image 4" descr="PincerCAM 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304" y="838200"/>
            <a:ext cx="2937896" cy="2880000"/>
          </a:xfrm>
          <a:prstGeom prst="rect">
            <a:avLst/>
          </a:prstGeom>
        </p:spPr>
      </p:pic>
      <p:pic>
        <p:nvPicPr>
          <p:cNvPr id="6" name="Image 5" descr="PincerCAM 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825600"/>
            <a:ext cx="3048000" cy="2880000"/>
          </a:xfrm>
          <a:prstGeom prst="rect">
            <a:avLst/>
          </a:prstGeom>
        </p:spPr>
      </p:pic>
      <p:pic>
        <p:nvPicPr>
          <p:cNvPr id="7" name="Image 6" descr="PincerCAM 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825600"/>
            <a:ext cx="2971800" cy="288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nchor positioning I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800" y="1713000"/>
            <a:ext cx="4320000" cy="3240000"/>
          </a:xfrm>
          <a:prstGeom prst="rect">
            <a:avLst/>
          </a:prstGeom>
        </p:spPr>
      </p:pic>
      <p:pic>
        <p:nvPicPr>
          <p:cNvPr id="9" name="Anchor positioning II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1600" y="1713000"/>
            <a:ext cx="4320000" cy="324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09600" y="563880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orum"/>
                <a:cs typeface="Forum"/>
              </a:rPr>
              <a:t>Positionnement des ancres</a:t>
            </a:r>
            <a:endParaRPr lang="fr-FR" sz="2000" dirty="0">
              <a:latin typeface="Forum"/>
              <a:cs typeface="Forum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abrum refixation I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3400" y="853800"/>
            <a:ext cx="3840000" cy="2880000"/>
          </a:xfrm>
          <a:prstGeom prst="rect">
            <a:avLst/>
          </a:prstGeom>
        </p:spPr>
      </p:pic>
      <p:pic>
        <p:nvPicPr>
          <p:cNvPr id="9" name="Labrum refixation II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46800" y="853800"/>
            <a:ext cx="3840000" cy="2880000"/>
          </a:xfrm>
          <a:prstGeom prst="rect">
            <a:avLst/>
          </a:prstGeom>
        </p:spPr>
      </p:pic>
      <p:pic>
        <p:nvPicPr>
          <p:cNvPr id="10" name="Labrum refixation III.mov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90800" y="3825600"/>
            <a:ext cx="3840000" cy="288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CAM</a:t>
            </a:r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5071523" cy="40491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3" descr="Unbenannt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1523" y="1676400"/>
            <a:ext cx="4072477" cy="29758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Freeform 5"/>
          <p:cNvSpPr>
            <a:spLocks/>
          </p:cNvSpPr>
          <p:nvPr/>
        </p:nvSpPr>
        <p:spPr bwMode="auto">
          <a:xfrm>
            <a:off x="6656407" y="2286000"/>
            <a:ext cx="701675" cy="157162"/>
          </a:xfrm>
          <a:custGeom>
            <a:avLst/>
            <a:gdLst>
              <a:gd name="T0" fmla="*/ 37 w 442"/>
              <a:gd name="T1" fmla="*/ 19 h 99"/>
              <a:gd name="T2" fmla="*/ 77 w 442"/>
              <a:gd name="T3" fmla="*/ 19 h 99"/>
              <a:gd name="T4" fmla="*/ 114 w 442"/>
              <a:gd name="T5" fmla="*/ 19 h 99"/>
              <a:gd name="T6" fmla="*/ 146 w 442"/>
              <a:gd name="T7" fmla="*/ 13 h 99"/>
              <a:gd name="T8" fmla="*/ 184 w 442"/>
              <a:gd name="T9" fmla="*/ 3 h 99"/>
              <a:gd name="T10" fmla="*/ 216 w 442"/>
              <a:gd name="T11" fmla="*/ 0 h 99"/>
              <a:gd name="T12" fmla="*/ 266 w 442"/>
              <a:gd name="T13" fmla="*/ 13 h 99"/>
              <a:gd name="T14" fmla="*/ 304 w 442"/>
              <a:gd name="T15" fmla="*/ 32 h 99"/>
              <a:gd name="T16" fmla="*/ 360 w 442"/>
              <a:gd name="T17" fmla="*/ 69 h 99"/>
              <a:gd name="T18" fmla="*/ 408 w 442"/>
              <a:gd name="T19" fmla="*/ 88 h 99"/>
              <a:gd name="T20" fmla="*/ 442 w 442"/>
              <a:gd name="T21" fmla="*/ 99 h 99"/>
              <a:gd name="T22" fmla="*/ 226 w 442"/>
              <a:gd name="T23" fmla="*/ 99 h 99"/>
              <a:gd name="T24" fmla="*/ 189 w 442"/>
              <a:gd name="T25" fmla="*/ 77 h 99"/>
              <a:gd name="T26" fmla="*/ 154 w 442"/>
              <a:gd name="T27" fmla="*/ 61 h 99"/>
              <a:gd name="T28" fmla="*/ 117 w 442"/>
              <a:gd name="T29" fmla="*/ 48 h 99"/>
              <a:gd name="T30" fmla="*/ 66 w 442"/>
              <a:gd name="T31" fmla="*/ 35 h 99"/>
              <a:gd name="T32" fmla="*/ 21 w 442"/>
              <a:gd name="T33" fmla="*/ 32 h 99"/>
              <a:gd name="T34" fmla="*/ 0 w 442"/>
              <a:gd name="T35" fmla="*/ 27 h 99"/>
              <a:gd name="T36" fmla="*/ 37 w 442"/>
              <a:gd name="T37" fmla="*/ 19 h 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42"/>
              <a:gd name="T58" fmla="*/ 0 h 99"/>
              <a:gd name="T59" fmla="*/ 442 w 442"/>
              <a:gd name="T60" fmla="*/ 99 h 9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42" h="99">
                <a:moveTo>
                  <a:pt x="37" y="19"/>
                </a:moveTo>
                <a:lnTo>
                  <a:pt x="77" y="19"/>
                </a:lnTo>
                <a:cubicBezTo>
                  <a:pt x="89" y="19"/>
                  <a:pt x="101" y="19"/>
                  <a:pt x="114" y="19"/>
                </a:cubicBezTo>
                <a:cubicBezTo>
                  <a:pt x="144" y="12"/>
                  <a:pt x="133" y="13"/>
                  <a:pt x="146" y="13"/>
                </a:cubicBezTo>
                <a:lnTo>
                  <a:pt x="184" y="3"/>
                </a:lnTo>
                <a:lnTo>
                  <a:pt x="216" y="0"/>
                </a:lnTo>
                <a:cubicBezTo>
                  <a:pt x="264" y="13"/>
                  <a:pt x="247" y="13"/>
                  <a:pt x="266" y="13"/>
                </a:cubicBezTo>
                <a:lnTo>
                  <a:pt x="304" y="32"/>
                </a:lnTo>
                <a:lnTo>
                  <a:pt x="360" y="69"/>
                </a:lnTo>
                <a:lnTo>
                  <a:pt x="408" y="88"/>
                </a:lnTo>
                <a:lnTo>
                  <a:pt x="442" y="99"/>
                </a:lnTo>
                <a:lnTo>
                  <a:pt x="226" y="99"/>
                </a:lnTo>
                <a:lnTo>
                  <a:pt x="189" y="77"/>
                </a:lnTo>
                <a:lnTo>
                  <a:pt x="154" y="61"/>
                </a:lnTo>
                <a:lnTo>
                  <a:pt x="117" y="48"/>
                </a:lnTo>
                <a:lnTo>
                  <a:pt x="66" y="35"/>
                </a:lnTo>
                <a:lnTo>
                  <a:pt x="21" y="32"/>
                </a:lnTo>
                <a:lnTo>
                  <a:pt x="0" y="27"/>
                </a:lnTo>
                <a:lnTo>
                  <a:pt x="37" y="19"/>
                </a:lnTo>
                <a:close/>
              </a:path>
            </a:pathLst>
          </a:custGeom>
          <a:solidFill>
            <a:srgbClr val="FF0000">
              <a:alpha val="49019"/>
            </a:srgb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562600" y="5192151"/>
            <a:ext cx="3173441" cy="1200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400" dirty="0" err="1" smtClean="0">
                <a:latin typeface="Forum"/>
                <a:cs typeface="Forum"/>
              </a:rPr>
              <a:t>Prévalence</a:t>
            </a:r>
            <a:r>
              <a:rPr lang="de-DE" sz="2400" dirty="0">
                <a:latin typeface="Forum"/>
                <a:cs typeface="Forum"/>
              </a:rPr>
              <a:t>:  	15 - 20%</a:t>
            </a:r>
          </a:p>
          <a:p>
            <a:r>
              <a:rPr lang="de-DE" sz="2400" dirty="0" smtClean="0">
                <a:latin typeface="Forum"/>
                <a:cs typeface="Forum"/>
              </a:rPr>
              <a:t>F/M:			1 : 12</a:t>
            </a:r>
            <a:endParaRPr lang="de-DE" sz="2400" dirty="0">
              <a:latin typeface="Forum"/>
              <a:cs typeface="Forum"/>
            </a:endParaRPr>
          </a:p>
          <a:p>
            <a:r>
              <a:rPr lang="de-DE" sz="2400" dirty="0" err="1" smtClean="0">
                <a:latin typeface="Forum"/>
                <a:cs typeface="Forum"/>
              </a:rPr>
              <a:t>Bilatéral</a:t>
            </a:r>
            <a:r>
              <a:rPr lang="de-DE" sz="2400" dirty="0">
                <a:latin typeface="Forum"/>
                <a:cs typeface="Forum"/>
              </a:rPr>
              <a:t>:		90%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600200" y="5486400"/>
            <a:ext cx="19050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400" dirty="0" err="1" smtClean="0">
                <a:latin typeface="Forum"/>
                <a:cs typeface="Forum"/>
              </a:rPr>
              <a:t>Idiopathique</a:t>
            </a:r>
            <a:endParaRPr lang="de-DE" sz="2400" dirty="0">
              <a:latin typeface="Forum"/>
              <a:cs typeface="For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incerCAM 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0"/>
            <a:ext cx="3675805" cy="3600000"/>
          </a:xfrm>
          <a:prstGeom prst="rect">
            <a:avLst/>
          </a:prstGeom>
        </p:spPr>
      </p:pic>
      <p:pic>
        <p:nvPicPr>
          <p:cNvPr id="5" name="Image 4" descr="PincerCAM 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12" y="1524000"/>
            <a:ext cx="3811293" cy="36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76400" y="569589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orum"/>
                <a:cs typeface="Forum"/>
              </a:rPr>
              <a:t>Radiographies postopératoires, AP (A) et </a:t>
            </a:r>
            <a:r>
              <a:rPr lang="fr-FR" sz="2000" dirty="0" err="1" smtClean="0">
                <a:latin typeface="Forum"/>
                <a:cs typeface="Forum"/>
              </a:rPr>
              <a:t>Lauenstein</a:t>
            </a:r>
            <a:r>
              <a:rPr lang="fr-FR" sz="2000" dirty="0" smtClean="0">
                <a:latin typeface="Forum"/>
                <a:cs typeface="Forum"/>
              </a:rPr>
              <a:t> (B)</a:t>
            </a:r>
            <a:endParaRPr lang="fr-FR" sz="2000" dirty="0">
              <a:latin typeface="Forum"/>
              <a:cs typeface="Forum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5800" y="46290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FF"/>
                </a:solidFill>
                <a:latin typeface="Forum"/>
                <a:cs typeface="Forum"/>
              </a:rPr>
              <a:t>(A)</a:t>
            </a:r>
            <a:endParaRPr lang="fr-FR" sz="2000" dirty="0">
              <a:solidFill>
                <a:srgbClr val="FFFFFF"/>
              </a:solidFill>
              <a:latin typeface="Forum"/>
              <a:cs typeface="Forum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76800" y="46290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FF"/>
                </a:solidFill>
                <a:latin typeface="Forum"/>
                <a:cs typeface="Forum"/>
              </a:rPr>
              <a:t>(B)</a:t>
            </a:r>
            <a:endParaRPr lang="fr-FR" sz="2000" dirty="0">
              <a:solidFill>
                <a:srgbClr val="FFFFFF"/>
              </a:solidFill>
              <a:latin typeface="Forum"/>
              <a:cs typeface="Forum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Traitement </a:t>
            </a:r>
            <a:r>
              <a:rPr lang="fr-FR" sz="2400" dirty="0" err="1" smtClean="0">
                <a:latin typeface="Forum"/>
                <a:cs typeface="Forum"/>
              </a:rPr>
              <a:t>arthroscopique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057400"/>
            <a:ext cx="5128558" cy="33528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4419600" y="2286000"/>
            <a:ext cx="533400" cy="406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Arthroscopie: dangers!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6200" y="717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Arthroscopie: dangers!</a:t>
            </a:r>
          </a:p>
          <a:p>
            <a:endParaRPr lang="fr-FR" sz="2400" dirty="0">
              <a:latin typeface="Arial"/>
              <a:cs typeface="Arial"/>
            </a:endParaRPr>
          </a:p>
        </p:txBody>
      </p:sp>
      <p:pic>
        <p:nvPicPr>
          <p:cNvPr id="8" name="Picture 9" descr="A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1360488"/>
            <a:ext cx="3625850" cy="4902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4725" y="1365250"/>
            <a:ext cx="3903663" cy="491331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6200" y="71735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Conclusion</a:t>
            </a:r>
            <a:endParaRPr lang="fr-FR" sz="2400" dirty="0" smtClean="0">
              <a:latin typeface="Forum"/>
              <a:cs typeface="Forum"/>
            </a:endParaRPr>
          </a:p>
          <a:p>
            <a:endParaRPr lang="fr-FR" sz="2400" dirty="0">
              <a:latin typeface="Arial"/>
              <a:cs typeface="Arial"/>
            </a:endParaRPr>
          </a:p>
        </p:txBody>
      </p:sp>
      <p:sp>
        <p:nvSpPr>
          <p:cNvPr id="10" name="ZoneTexte 5"/>
          <p:cNvSpPr txBox="1"/>
          <p:nvPr/>
        </p:nvSpPr>
        <p:spPr>
          <a:xfrm>
            <a:off x="251520" y="1772816"/>
            <a:ext cx="8784976" cy="342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sz="2200" dirty="0" smtClean="0">
                <a:latin typeface="Forum"/>
                <a:cs typeface="Forum"/>
              </a:rPr>
              <a:t>Conflit </a:t>
            </a:r>
            <a:r>
              <a:rPr lang="fr-FR" sz="2200" dirty="0" err="1" smtClean="0">
                <a:latin typeface="Forum"/>
                <a:cs typeface="Forum"/>
              </a:rPr>
              <a:t>fémoroacétabulaire</a:t>
            </a:r>
            <a:r>
              <a:rPr lang="fr-FR" sz="2200" dirty="0" smtClean="0">
                <a:latin typeface="Forum"/>
                <a:cs typeface="Forum"/>
              </a:rPr>
              <a:t>: pathologie à conna</a:t>
            </a:r>
            <a:r>
              <a:rPr lang="fr-FR" sz="2200" dirty="0" smtClean="0">
                <a:latin typeface="Forum"/>
                <a:cs typeface="Forum"/>
              </a:rPr>
              <a:t>ître</a:t>
            </a:r>
          </a:p>
          <a:p>
            <a:pPr algn="just">
              <a:lnSpc>
                <a:spcPct val="200000"/>
              </a:lnSpc>
            </a:pPr>
            <a:r>
              <a:rPr lang="fr-FR" sz="2200" dirty="0" smtClean="0">
                <a:latin typeface="Forum"/>
                <a:cs typeface="Forum"/>
              </a:rPr>
              <a:t>Traitement en fonction du type de conflit et des lésions associées</a:t>
            </a:r>
          </a:p>
          <a:p>
            <a:pPr algn="just">
              <a:lnSpc>
                <a:spcPct val="200000"/>
              </a:lnSpc>
            </a:pPr>
            <a:r>
              <a:rPr lang="fr-FR" sz="2200" dirty="0" smtClean="0">
                <a:latin typeface="Forum"/>
                <a:cs typeface="Forum"/>
              </a:rPr>
              <a:t>Résultats de la chirurgie ouverte vs. chirurgie </a:t>
            </a:r>
            <a:r>
              <a:rPr lang="fr-FR" sz="2200" dirty="0" err="1" smtClean="0">
                <a:latin typeface="Forum"/>
                <a:cs typeface="Forum"/>
              </a:rPr>
              <a:t>arthroscopique</a:t>
            </a:r>
            <a:r>
              <a:rPr lang="fr-FR" sz="2200" dirty="0" smtClean="0">
                <a:latin typeface="Forum"/>
                <a:cs typeface="Forum"/>
              </a:rPr>
              <a:t> comparables</a:t>
            </a:r>
          </a:p>
          <a:p>
            <a:pPr algn="just">
              <a:lnSpc>
                <a:spcPct val="200000"/>
              </a:lnSpc>
            </a:pPr>
            <a:r>
              <a:rPr lang="fr-FR" sz="2200" dirty="0" smtClean="0">
                <a:latin typeface="Forum"/>
                <a:cs typeface="Forum"/>
              </a:rPr>
              <a:t>Chirurgie ouverte: universelle, mais complications…</a:t>
            </a:r>
          </a:p>
          <a:p>
            <a:pPr algn="just">
              <a:lnSpc>
                <a:spcPct val="200000"/>
              </a:lnSpc>
            </a:pPr>
            <a:r>
              <a:rPr lang="fr-FR" sz="2200" dirty="0" smtClean="0">
                <a:latin typeface="Forum"/>
                <a:cs typeface="Forum"/>
              </a:rPr>
              <a:t>Chirurgie </a:t>
            </a:r>
            <a:r>
              <a:rPr lang="fr-FR" sz="2200" dirty="0" err="1" smtClean="0">
                <a:latin typeface="Forum"/>
                <a:cs typeface="Forum"/>
              </a:rPr>
              <a:t>arthroscopique</a:t>
            </a:r>
            <a:r>
              <a:rPr lang="fr-FR" sz="2200" dirty="0" smtClean="0">
                <a:latin typeface="Forum"/>
                <a:cs typeface="Forum"/>
              </a:rPr>
              <a:t>: suites plus simples, mais techniquement difficile</a:t>
            </a:r>
            <a:endParaRPr lang="fr-FR" sz="2200" dirty="0">
              <a:latin typeface="Forum"/>
              <a:cs typeface="Forum"/>
            </a:endParaRPr>
          </a:p>
        </p:txBody>
      </p:sp>
    </p:spTree>
    <p:extLst>
      <p:ext uri="{BB962C8B-B14F-4D97-AF65-F5344CB8AC3E}">
        <p14:creationId xmlns:p14="http://schemas.microsoft.com/office/powerpoint/2010/main" val="297034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CAM</a:t>
            </a:r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562600" y="5192151"/>
            <a:ext cx="3173441" cy="1200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400" dirty="0" err="1" smtClean="0">
                <a:latin typeface="Forum"/>
                <a:cs typeface="Forum"/>
              </a:rPr>
              <a:t>Prévalence</a:t>
            </a:r>
            <a:r>
              <a:rPr lang="de-DE" sz="2400" dirty="0">
                <a:latin typeface="Forum"/>
                <a:cs typeface="Forum"/>
              </a:rPr>
              <a:t>:  </a:t>
            </a:r>
            <a:r>
              <a:rPr lang="de-DE" sz="2400" dirty="0" smtClean="0">
                <a:latin typeface="Forum"/>
                <a:cs typeface="Forum"/>
              </a:rPr>
              <a:t>	1:10.000</a:t>
            </a:r>
          </a:p>
          <a:p>
            <a:r>
              <a:rPr lang="de-DE" sz="2400" dirty="0" smtClean="0">
                <a:latin typeface="Forum"/>
                <a:cs typeface="Forum"/>
              </a:rPr>
              <a:t>F/M:			1 : 3</a:t>
            </a:r>
          </a:p>
          <a:p>
            <a:r>
              <a:rPr lang="de-DE" sz="2400" dirty="0" err="1" smtClean="0">
                <a:latin typeface="Forum"/>
                <a:cs typeface="Forum"/>
              </a:rPr>
              <a:t>Bilatéral</a:t>
            </a:r>
            <a:r>
              <a:rPr lang="de-DE" sz="2400" dirty="0">
                <a:latin typeface="Forum"/>
                <a:cs typeface="Forum"/>
              </a:rPr>
              <a:t>:	</a:t>
            </a:r>
            <a:r>
              <a:rPr lang="de-DE" sz="2400" dirty="0" smtClean="0">
                <a:latin typeface="Forum"/>
                <a:cs typeface="Forum"/>
              </a:rPr>
              <a:t>	50</a:t>
            </a:r>
            <a:r>
              <a:rPr lang="de-DE" sz="2400" dirty="0">
                <a:latin typeface="Forum"/>
                <a:cs typeface="Forum"/>
              </a:rPr>
              <a:t>%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83568" y="5560132"/>
            <a:ext cx="426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de-DE" sz="2400" dirty="0" err="1" smtClean="0">
                <a:latin typeface="Forum"/>
                <a:cs typeface="Forum"/>
              </a:rPr>
              <a:t>Epiphysiolyse</a:t>
            </a:r>
            <a:r>
              <a:rPr lang="de-DE" sz="2400" dirty="0" smtClean="0">
                <a:latin typeface="Forum"/>
                <a:cs typeface="Forum"/>
              </a:rPr>
              <a:t> de la </a:t>
            </a:r>
            <a:r>
              <a:rPr lang="de-DE" sz="2400" dirty="0" err="1" smtClean="0">
                <a:latin typeface="Forum"/>
                <a:cs typeface="Forum"/>
              </a:rPr>
              <a:t>tête</a:t>
            </a:r>
            <a:r>
              <a:rPr lang="de-DE" sz="2400" dirty="0" smtClean="0">
                <a:latin typeface="Forum"/>
                <a:cs typeface="Forum"/>
              </a:rPr>
              <a:t> </a:t>
            </a:r>
            <a:r>
              <a:rPr lang="de-DE" sz="2400" dirty="0" err="1" smtClean="0">
                <a:latin typeface="Forum"/>
                <a:cs typeface="Forum"/>
              </a:rPr>
              <a:t>fémorale</a:t>
            </a:r>
            <a:endParaRPr lang="de-DE" sz="2400" dirty="0" smtClean="0">
              <a:latin typeface="Forum"/>
              <a:cs typeface="Forum"/>
            </a:endParaRPr>
          </a:p>
          <a:p>
            <a:pPr algn="ctr"/>
            <a:r>
              <a:rPr lang="de-DE" sz="2400" dirty="0" err="1" smtClean="0">
                <a:latin typeface="Forum"/>
                <a:cs typeface="Forum"/>
              </a:rPr>
              <a:t>Rétrotilt</a:t>
            </a:r>
            <a:r>
              <a:rPr lang="de-DE" sz="2400" dirty="0" smtClean="0">
                <a:latin typeface="Forum"/>
                <a:cs typeface="Forum"/>
              </a:rPr>
              <a:t> de la </a:t>
            </a:r>
            <a:r>
              <a:rPr lang="de-DE" sz="2400" dirty="0" err="1" smtClean="0">
                <a:latin typeface="Forum"/>
                <a:cs typeface="Forum"/>
              </a:rPr>
              <a:t>t</a:t>
            </a:r>
            <a:r>
              <a:rPr lang="de-DE" sz="2400" dirty="0" err="1" smtClean="0">
                <a:latin typeface="Forum"/>
                <a:cs typeface="Forum"/>
              </a:rPr>
              <a:t>ête</a:t>
            </a:r>
            <a:r>
              <a:rPr lang="de-DE" sz="2400" dirty="0" smtClean="0">
                <a:latin typeface="Forum"/>
                <a:cs typeface="Forum"/>
              </a:rPr>
              <a:t> </a:t>
            </a:r>
            <a:r>
              <a:rPr lang="de-DE" sz="2400" dirty="0" err="1" smtClean="0">
                <a:latin typeface="Forum"/>
                <a:cs typeface="Forum"/>
              </a:rPr>
              <a:t>fémorale</a:t>
            </a:r>
            <a:endParaRPr lang="de-DE" sz="2400" dirty="0">
              <a:latin typeface="Forum"/>
              <a:cs typeface="Forum"/>
            </a:endParaRPr>
          </a:p>
        </p:txBody>
      </p:sp>
      <p:pic>
        <p:nvPicPr>
          <p:cNvPr id="9" name="Picture 16" descr="Unbenannt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193767"/>
            <a:ext cx="5799615" cy="3998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r="32656" b="21339"/>
          <a:stretch>
            <a:fillRect/>
          </a:stretch>
        </p:blipFill>
        <p:spPr bwMode="auto">
          <a:xfrm>
            <a:off x="5799614" y="1905000"/>
            <a:ext cx="3344386" cy="2603791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CAM</a:t>
            </a:r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562600" y="5192151"/>
            <a:ext cx="3173441" cy="1200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400" dirty="0" err="1" smtClean="0">
                <a:latin typeface="Forum"/>
                <a:cs typeface="Forum"/>
              </a:rPr>
              <a:t>Prévalence</a:t>
            </a:r>
            <a:r>
              <a:rPr lang="de-DE" sz="2400" dirty="0">
                <a:latin typeface="Forum"/>
                <a:cs typeface="Forum"/>
              </a:rPr>
              <a:t>:  </a:t>
            </a:r>
            <a:r>
              <a:rPr lang="de-DE" sz="2400" dirty="0" smtClean="0">
                <a:latin typeface="Forum"/>
                <a:cs typeface="Forum"/>
              </a:rPr>
              <a:t>	1:1.200</a:t>
            </a:r>
          </a:p>
          <a:p>
            <a:r>
              <a:rPr lang="de-DE" sz="2400" dirty="0" smtClean="0">
                <a:latin typeface="Forum"/>
                <a:cs typeface="Forum"/>
              </a:rPr>
              <a:t>F/M:			1 : 4</a:t>
            </a:r>
          </a:p>
          <a:p>
            <a:r>
              <a:rPr lang="de-DE" sz="2400" dirty="0" err="1" smtClean="0">
                <a:latin typeface="Forum"/>
                <a:cs typeface="Forum"/>
              </a:rPr>
              <a:t>Bilatéral</a:t>
            </a:r>
            <a:r>
              <a:rPr lang="de-DE" sz="2400" dirty="0">
                <a:latin typeface="Forum"/>
                <a:cs typeface="Forum"/>
              </a:rPr>
              <a:t>:	</a:t>
            </a:r>
            <a:r>
              <a:rPr lang="de-DE" sz="2400" dirty="0" smtClean="0">
                <a:latin typeface="Forum"/>
                <a:cs typeface="Forum"/>
              </a:rPr>
              <a:t>	15%</a:t>
            </a:r>
            <a:endParaRPr lang="de-DE" sz="2400" dirty="0">
              <a:latin typeface="Forum"/>
              <a:cs typeface="Forum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838200" y="5486400"/>
            <a:ext cx="41910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400" dirty="0" err="1" smtClean="0">
                <a:latin typeface="Forum"/>
                <a:cs typeface="Forum"/>
              </a:rPr>
              <a:t>Maladie</a:t>
            </a:r>
            <a:r>
              <a:rPr lang="de-DE" sz="2400" dirty="0" smtClean="0">
                <a:latin typeface="Forum"/>
                <a:cs typeface="Forum"/>
              </a:rPr>
              <a:t> de </a:t>
            </a:r>
            <a:r>
              <a:rPr lang="de-DE" sz="2400" dirty="0" err="1" smtClean="0">
                <a:latin typeface="Forum"/>
                <a:cs typeface="Forum"/>
              </a:rPr>
              <a:t>Legg-Calvé-Perthes</a:t>
            </a:r>
            <a:endParaRPr lang="de-DE" sz="2400" dirty="0">
              <a:latin typeface="Forum"/>
              <a:cs typeface="Forum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4625"/>
            <a:ext cx="5791200" cy="41940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5" descr="Unbenannt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905000"/>
            <a:ext cx="3581400" cy="2533911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CAM</a:t>
            </a:r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-1727200" y="2001838"/>
            <a:ext cx="9372600" cy="3778250"/>
            <a:chOff x="0" y="880"/>
            <a:chExt cx="5904" cy="2380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0" y="2984"/>
              <a:ext cx="5904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tabLst>
                  <a:tab pos="0" algn="l"/>
                  <a:tab pos="762000" algn="l"/>
                  <a:tab pos="1524000" algn="l"/>
                  <a:tab pos="2286000" algn="l"/>
                  <a:tab pos="3048000" algn="l"/>
                  <a:tab pos="3810000" algn="l"/>
                  <a:tab pos="4572000" algn="l"/>
                  <a:tab pos="5334000" algn="l"/>
                  <a:tab pos="6096000" algn="l"/>
                  <a:tab pos="6858000" algn="l"/>
                  <a:tab pos="7620000" algn="l"/>
                </a:tabLst>
              </a:pPr>
              <a:endParaRPr lang="en-US" sz="2400" b="0">
                <a:solidFill>
                  <a:schemeClr val="tx1"/>
                </a:solidFill>
              </a:endParaRPr>
            </a:p>
          </p:txBody>
        </p:sp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1383" y="880"/>
              <a:ext cx="3017" cy="1928"/>
              <a:chOff x="1383" y="880"/>
              <a:chExt cx="3017" cy="1928"/>
            </a:xfrm>
          </p:grpSpPr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83" y="880"/>
                <a:ext cx="3013" cy="1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1"/>
              <p:cNvSpPr>
                <a:spLocks/>
              </p:cNvSpPr>
              <p:nvPr/>
            </p:nvSpPr>
            <p:spPr bwMode="auto">
              <a:xfrm>
                <a:off x="1384" y="880"/>
                <a:ext cx="3016" cy="192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5621338" y="1495425"/>
            <a:ext cx="3217862" cy="2070100"/>
            <a:chOff x="3541" y="942"/>
            <a:chExt cx="2027" cy="1304"/>
          </a:xfrm>
        </p:grpSpPr>
        <p:sp>
          <p:nvSpPr>
            <p:cNvPr id="19" name="Rectangle 14"/>
            <p:cNvSpPr>
              <a:spLocks noChangeAspect="1"/>
            </p:cNvSpPr>
            <p:nvPr/>
          </p:nvSpPr>
          <p:spPr bwMode="auto">
            <a:xfrm>
              <a:off x="3541" y="942"/>
              <a:ext cx="2019" cy="130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" name="Group 15"/>
            <p:cNvGrpSpPr>
              <a:grpSpLocks/>
            </p:cNvGrpSpPr>
            <p:nvPr/>
          </p:nvGrpSpPr>
          <p:grpSpPr bwMode="auto">
            <a:xfrm>
              <a:off x="3549" y="944"/>
              <a:ext cx="2019" cy="1302"/>
              <a:chOff x="3541" y="942"/>
              <a:chExt cx="2019" cy="1302"/>
            </a:xfrm>
          </p:grpSpPr>
          <p:pic>
            <p:nvPicPr>
              <p:cNvPr id="21" name="Picture 1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41" y="942"/>
                <a:ext cx="2019" cy="130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2" name="Text Box 17"/>
              <p:cNvSpPr txBox="1">
                <a:spLocks noChangeAspect="1"/>
              </p:cNvSpPr>
              <p:nvPr/>
            </p:nvSpPr>
            <p:spPr bwMode="auto">
              <a:xfrm>
                <a:off x="4098" y="968"/>
                <a:ext cx="89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de-CH" sz="2000" b="0" dirty="0">
                    <a:solidFill>
                      <a:srgbClr val="FFFFFF"/>
                    </a:solidFill>
                    <a:latin typeface="Forum"/>
                    <a:cs typeface="Forum"/>
                  </a:rPr>
                  <a:t>ant.</a:t>
                </a:r>
                <a:endParaRPr lang="de-CH" sz="2800" b="0" dirty="0">
                  <a:solidFill>
                    <a:srgbClr val="FFFFFF"/>
                  </a:solidFill>
                  <a:latin typeface="Forum"/>
                  <a:cs typeface="Forum"/>
                </a:endParaRPr>
              </a:p>
            </p:txBody>
          </p:sp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3553" y="1978"/>
                <a:ext cx="570" cy="25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de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CH" sz="2000" dirty="0" err="1" smtClean="0">
                    <a:latin typeface="Forum"/>
                    <a:cs typeface="Forum"/>
                  </a:rPr>
                  <a:t>Fémur</a:t>
                </a:r>
                <a:endParaRPr lang="de-CH" sz="2000" dirty="0">
                  <a:latin typeface="Forum"/>
                  <a:cs typeface="Forum"/>
                </a:endParaRPr>
              </a:p>
            </p:txBody>
          </p:sp>
        </p:grpSp>
      </p:grpSp>
      <p:grpSp>
        <p:nvGrpSpPr>
          <p:cNvPr id="24" name="Group 19"/>
          <p:cNvGrpSpPr>
            <a:grpSpLocks/>
          </p:cNvGrpSpPr>
          <p:nvPr/>
        </p:nvGrpSpPr>
        <p:grpSpPr bwMode="auto">
          <a:xfrm>
            <a:off x="1054100" y="3781426"/>
            <a:ext cx="7770813" cy="2565401"/>
            <a:chOff x="664" y="2382"/>
            <a:chExt cx="4895" cy="1616"/>
          </a:xfrm>
        </p:grpSpPr>
        <p:grpSp>
          <p:nvGrpSpPr>
            <p:cNvPr id="25" name="Group 20"/>
            <p:cNvGrpSpPr>
              <a:grpSpLocks noChangeAspect="1"/>
            </p:cNvGrpSpPr>
            <p:nvPr/>
          </p:nvGrpSpPr>
          <p:grpSpPr bwMode="auto">
            <a:xfrm>
              <a:off x="3524" y="2382"/>
              <a:ext cx="2035" cy="1527"/>
              <a:chOff x="841" y="1080"/>
              <a:chExt cx="4078" cy="3059"/>
            </a:xfrm>
          </p:grpSpPr>
          <p:pic>
            <p:nvPicPr>
              <p:cNvPr id="28" name="Picture 2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841" y="1080"/>
                <a:ext cx="4078" cy="305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9" name="Rectangle 22"/>
              <p:cNvSpPr>
                <a:spLocks noChangeAspect="1"/>
              </p:cNvSpPr>
              <p:nvPr/>
            </p:nvSpPr>
            <p:spPr bwMode="auto">
              <a:xfrm>
                <a:off x="841" y="1080"/>
                <a:ext cx="4078" cy="305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3526" y="3626"/>
              <a:ext cx="931" cy="25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CH" sz="2000" b="0" dirty="0">
                  <a:solidFill>
                    <a:schemeClr val="tx1"/>
                  </a:solidFill>
                </a:rPr>
                <a:t> </a:t>
              </a:r>
              <a:r>
                <a:rPr lang="de-CH" sz="2000" dirty="0" err="1" smtClean="0">
                  <a:latin typeface="Forum"/>
                  <a:cs typeface="Forum"/>
                </a:rPr>
                <a:t>Acétabulum</a:t>
              </a:r>
              <a:endParaRPr lang="de-CH" sz="2000" dirty="0">
                <a:latin typeface="Forum"/>
                <a:cs typeface="Forum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664" y="3552"/>
              <a:ext cx="2329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CH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Asphéricité</a:t>
              </a:r>
              <a:r>
                <a:rPr lang="de-CH" sz="2000" dirty="0" smtClean="0">
                  <a:solidFill>
                    <a:schemeClr val="tx1"/>
                  </a:solidFill>
                  <a:latin typeface="Forum"/>
                  <a:cs typeface="Forum"/>
                </a:rPr>
                <a:t> de la </a:t>
              </a:r>
              <a:r>
                <a:rPr lang="de-CH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tête</a:t>
              </a:r>
              <a:endParaRPr lang="de-CH" sz="2000" dirty="0" smtClean="0">
                <a:solidFill>
                  <a:schemeClr val="tx1"/>
                </a:solidFill>
                <a:latin typeface="Forum"/>
                <a:cs typeface="Forum"/>
              </a:endParaRPr>
            </a:p>
            <a:p>
              <a:pPr algn="ctr"/>
              <a:r>
                <a:rPr lang="de-CH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Avulsion</a:t>
              </a:r>
              <a:r>
                <a:rPr lang="de-CH" sz="2000" dirty="0" smtClean="0">
                  <a:solidFill>
                    <a:schemeClr val="tx1"/>
                  </a:solidFill>
                  <a:latin typeface="Forum"/>
                  <a:cs typeface="Forum"/>
                </a:rPr>
                <a:t> du </a:t>
              </a:r>
              <a:r>
                <a:rPr lang="de-CH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cartilage</a:t>
              </a:r>
              <a:r>
                <a:rPr lang="de-CH" sz="2000" dirty="0" smtClean="0">
                  <a:solidFill>
                    <a:schemeClr val="tx1"/>
                  </a:solidFill>
                  <a:latin typeface="Forum"/>
                  <a:cs typeface="Forum"/>
                </a:rPr>
                <a:t> </a:t>
              </a:r>
              <a:r>
                <a:rPr lang="de-CH" sz="2000" dirty="0" err="1" smtClean="0">
                  <a:solidFill>
                    <a:schemeClr val="tx1"/>
                  </a:solidFill>
                  <a:latin typeface="Forum"/>
                  <a:cs typeface="Forum"/>
                </a:rPr>
                <a:t>acétabulaire</a:t>
              </a:r>
              <a:endParaRPr lang="de-CH" sz="2000" dirty="0">
                <a:solidFill>
                  <a:schemeClr val="tx1"/>
                </a:solidFill>
                <a:latin typeface="Forum"/>
                <a:cs typeface="Forum"/>
              </a:endParaRPr>
            </a:p>
          </p:txBody>
        </p:sp>
      </p:grpSp>
      <p:sp>
        <p:nvSpPr>
          <p:cNvPr id="30" name="Oval 27"/>
          <p:cNvSpPr>
            <a:spLocks noChangeAspect="1"/>
          </p:cNvSpPr>
          <p:nvPr/>
        </p:nvSpPr>
        <p:spPr bwMode="auto">
          <a:xfrm>
            <a:off x="6178550" y="1914525"/>
            <a:ext cx="1425575" cy="1425575"/>
          </a:xfrm>
          <a:prstGeom prst="ellipse">
            <a:avLst/>
          </a:prstGeom>
          <a:noFill/>
          <a:ln w="25400">
            <a:solidFill>
              <a:srgbClr val="FF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76200" y="71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orum"/>
                <a:cs typeface="Forum"/>
              </a:rPr>
              <a:t>Pincer</a:t>
            </a:r>
            <a:endParaRPr lang="fr-FR" sz="2400" dirty="0">
              <a:latin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08012"/>
            <a:ext cx="9144000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/>
          <a:srcRect l="2531" t="4080" r="3464" b="2425"/>
          <a:stretch>
            <a:fillRect/>
          </a:stretch>
        </p:blipFill>
        <p:spPr bwMode="auto">
          <a:xfrm>
            <a:off x="685800" y="1371600"/>
            <a:ext cx="4953000" cy="40386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4052892" y="3310149"/>
            <a:ext cx="876300" cy="631825"/>
            <a:chOff x="2392" y="2469"/>
            <a:chExt cx="552" cy="398"/>
          </a:xfrm>
        </p:grpSpPr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2488" y="2469"/>
              <a:ext cx="397" cy="398"/>
            </a:xfrm>
            <a:custGeom>
              <a:avLst/>
              <a:gdLst>
                <a:gd name="T0" fmla="*/ 0 w 397"/>
                <a:gd name="T1" fmla="*/ 398 h 398"/>
                <a:gd name="T2" fmla="*/ 37 w 397"/>
                <a:gd name="T3" fmla="*/ 384 h 398"/>
                <a:gd name="T4" fmla="*/ 61 w 397"/>
                <a:gd name="T5" fmla="*/ 371 h 398"/>
                <a:gd name="T6" fmla="*/ 83 w 397"/>
                <a:gd name="T7" fmla="*/ 347 h 398"/>
                <a:gd name="T8" fmla="*/ 101 w 397"/>
                <a:gd name="T9" fmla="*/ 307 h 398"/>
                <a:gd name="T10" fmla="*/ 117 w 397"/>
                <a:gd name="T11" fmla="*/ 270 h 398"/>
                <a:gd name="T12" fmla="*/ 139 w 397"/>
                <a:gd name="T13" fmla="*/ 216 h 398"/>
                <a:gd name="T14" fmla="*/ 168 w 397"/>
                <a:gd name="T15" fmla="*/ 168 h 398"/>
                <a:gd name="T16" fmla="*/ 189 w 397"/>
                <a:gd name="T17" fmla="*/ 142 h 398"/>
                <a:gd name="T18" fmla="*/ 221 w 397"/>
                <a:gd name="T19" fmla="*/ 112 h 398"/>
                <a:gd name="T20" fmla="*/ 275 w 397"/>
                <a:gd name="T21" fmla="*/ 70 h 398"/>
                <a:gd name="T22" fmla="*/ 323 w 397"/>
                <a:gd name="T23" fmla="*/ 51 h 398"/>
                <a:gd name="T24" fmla="*/ 376 w 397"/>
                <a:gd name="T25" fmla="*/ 16 h 398"/>
                <a:gd name="T26" fmla="*/ 397 w 397"/>
                <a:gd name="T27" fmla="*/ 0 h 3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7"/>
                <a:gd name="T43" fmla="*/ 0 h 398"/>
                <a:gd name="T44" fmla="*/ 397 w 397"/>
                <a:gd name="T45" fmla="*/ 398 h 39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7" h="398">
                  <a:moveTo>
                    <a:pt x="0" y="398"/>
                  </a:moveTo>
                  <a:cubicBezTo>
                    <a:pt x="13" y="393"/>
                    <a:pt x="27" y="388"/>
                    <a:pt x="37" y="384"/>
                  </a:cubicBezTo>
                  <a:cubicBezTo>
                    <a:pt x="47" y="380"/>
                    <a:pt x="53" y="377"/>
                    <a:pt x="61" y="371"/>
                  </a:cubicBezTo>
                  <a:cubicBezTo>
                    <a:pt x="69" y="365"/>
                    <a:pt x="76" y="358"/>
                    <a:pt x="83" y="347"/>
                  </a:cubicBezTo>
                  <a:cubicBezTo>
                    <a:pt x="90" y="336"/>
                    <a:pt x="95" y="320"/>
                    <a:pt x="101" y="307"/>
                  </a:cubicBezTo>
                  <a:cubicBezTo>
                    <a:pt x="107" y="294"/>
                    <a:pt x="111" y="285"/>
                    <a:pt x="117" y="270"/>
                  </a:cubicBezTo>
                  <a:cubicBezTo>
                    <a:pt x="123" y="255"/>
                    <a:pt x="131" y="233"/>
                    <a:pt x="139" y="216"/>
                  </a:cubicBezTo>
                  <a:cubicBezTo>
                    <a:pt x="147" y="199"/>
                    <a:pt x="160" y="180"/>
                    <a:pt x="168" y="168"/>
                  </a:cubicBezTo>
                  <a:cubicBezTo>
                    <a:pt x="176" y="156"/>
                    <a:pt x="180" y="151"/>
                    <a:pt x="189" y="142"/>
                  </a:cubicBezTo>
                  <a:cubicBezTo>
                    <a:pt x="198" y="133"/>
                    <a:pt x="207" y="124"/>
                    <a:pt x="221" y="112"/>
                  </a:cubicBezTo>
                  <a:cubicBezTo>
                    <a:pt x="235" y="100"/>
                    <a:pt x="258" y="80"/>
                    <a:pt x="275" y="70"/>
                  </a:cubicBezTo>
                  <a:cubicBezTo>
                    <a:pt x="292" y="60"/>
                    <a:pt x="306" y="60"/>
                    <a:pt x="323" y="51"/>
                  </a:cubicBezTo>
                  <a:cubicBezTo>
                    <a:pt x="340" y="42"/>
                    <a:pt x="364" y="24"/>
                    <a:pt x="376" y="16"/>
                  </a:cubicBezTo>
                  <a:cubicBezTo>
                    <a:pt x="388" y="8"/>
                    <a:pt x="392" y="4"/>
                    <a:pt x="397" y="0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2392" y="2512"/>
              <a:ext cx="552" cy="338"/>
            </a:xfrm>
            <a:custGeom>
              <a:avLst/>
              <a:gdLst>
                <a:gd name="T0" fmla="*/ 552 w 552"/>
                <a:gd name="T1" fmla="*/ 0 h 338"/>
                <a:gd name="T2" fmla="*/ 536 w 552"/>
                <a:gd name="T3" fmla="*/ 21 h 338"/>
                <a:gd name="T4" fmla="*/ 496 w 552"/>
                <a:gd name="T5" fmla="*/ 51 h 338"/>
                <a:gd name="T6" fmla="*/ 461 w 552"/>
                <a:gd name="T7" fmla="*/ 64 h 338"/>
                <a:gd name="T8" fmla="*/ 419 w 552"/>
                <a:gd name="T9" fmla="*/ 77 h 338"/>
                <a:gd name="T10" fmla="*/ 376 w 552"/>
                <a:gd name="T11" fmla="*/ 85 h 338"/>
                <a:gd name="T12" fmla="*/ 352 w 552"/>
                <a:gd name="T13" fmla="*/ 93 h 338"/>
                <a:gd name="T14" fmla="*/ 307 w 552"/>
                <a:gd name="T15" fmla="*/ 101 h 338"/>
                <a:gd name="T16" fmla="*/ 224 w 552"/>
                <a:gd name="T17" fmla="*/ 125 h 338"/>
                <a:gd name="T18" fmla="*/ 179 w 552"/>
                <a:gd name="T19" fmla="*/ 147 h 338"/>
                <a:gd name="T20" fmla="*/ 144 w 552"/>
                <a:gd name="T21" fmla="*/ 192 h 338"/>
                <a:gd name="T22" fmla="*/ 117 w 552"/>
                <a:gd name="T23" fmla="*/ 251 h 338"/>
                <a:gd name="T24" fmla="*/ 80 w 552"/>
                <a:gd name="T25" fmla="*/ 304 h 338"/>
                <a:gd name="T26" fmla="*/ 19 w 552"/>
                <a:gd name="T27" fmla="*/ 333 h 338"/>
                <a:gd name="T28" fmla="*/ 0 w 552"/>
                <a:gd name="T29" fmla="*/ 336 h 33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2"/>
                <a:gd name="T46" fmla="*/ 0 h 338"/>
                <a:gd name="T47" fmla="*/ 552 w 552"/>
                <a:gd name="T48" fmla="*/ 338 h 33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2" h="338">
                  <a:moveTo>
                    <a:pt x="552" y="0"/>
                  </a:moveTo>
                  <a:cubicBezTo>
                    <a:pt x="548" y="6"/>
                    <a:pt x="545" y="13"/>
                    <a:pt x="536" y="21"/>
                  </a:cubicBezTo>
                  <a:cubicBezTo>
                    <a:pt x="527" y="29"/>
                    <a:pt x="508" y="44"/>
                    <a:pt x="496" y="51"/>
                  </a:cubicBezTo>
                  <a:cubicBezTo>
                    <a:pt x="484" y="58"/>
                    <a:pt x="474" y="60"/>
                    <a:pt x="461" y="64"/>
                  </a:cubicBezTo>
                  <a:cubicBezTo>
                    <a:pt x="448" y="68"/>
                    <a:pt x="433" y="74"/>
                    <a:pt x="419" y="77"/>
                  </a:cubicBezTo>
                  <a:cubicBezTo>
                    <a:pt x="405" y="80"/>
                    <a:pt x="387" y="82"/>
                    <a:pt x="376" y="85"/>
                  </a:cubicBezTo>
                  <a:cubicBezTo>
                    <a:pt x="365" y="88"/>
                    <a:pt x="364" y="90"/>
                    <a:pt x="352" y="93"/>
                  </a:cubicBezTo>
                  <a:cubicBezTo>
                    <a:pt x="340" y="96"/>
                    <a:pt x="328" y="96"/>
                    <a:pt x="307" y="101"/>
                  </a:cubicBezTo>
                  <a:cubicBezTo>
                    <a:pt x="286" y="106"/>
                    <a:pt x="245" y="117"/>
                    <a:pt x="224" y="125"/>
                  </a:cubicBezTo>
                  <a:cubicBezTo>
                    <a:pt x="203" y="133"/>
                    <a:pt x="192" y="136"/>
                    <a:pt x="179" y="147"/>
                  </a:cubicBezTo>
                  <a:cubicBezTo>
                    <a:pt x="166" y="158"/>
                    <a:pt x="154" y="175"/>
                    <a:pt x="144" y="192"/>
                  </a:cubicBezTo>
                  <a:cubicBezTo>
                    <a:pt x="134" y="209"/>
                    <a:pt x="128" y="232"/>
                    <a:pt x="117" y="251"/>
                  </a:cubicBezTo>
                  <a:cubicBezTo>
                    <a:pt x="106" y="270"/>
                    <a:pt x="96" y="290"/>
                    <a:pt x="80" y="304"/>
                  </a:cubicBezTo>
                  <a:cubicBezTo>
                    <a:pt x="64" y="318"/>
                    <a:pt x="32" y="328"/>
                    <a:pt x="19" y="333"/>
                  </a:cubicBezTo>
                  <a:cubicBezTo>
                    <a:pt x="6" y="338"/>
                    <a:pt x="3" y="337"/>
                    <a:pt x="0" y="336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6019800" y="2709985"/>
            <a:ext cx="2971800" cy="12003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sz="2400" dirty="0" err="1" smtClean="0">
                <a:latin typeface="Forum"/>
                <a:cs typeface="Forum"/>
              </a:rPr>
              <a:t>Prévalence</a:t>
            </a:r>
            <a:r>
              <a:rPr lang="de-DE" sz="2400" dirty="0">
                <a:latin typeface="Forum"/>
                <a:cs typeface="Forum"/>
              </a:rPr>
              <a:t>:  </a:t>
            </a:r>
            <a:r>
              <a:rPr lang="de-DE" sz="2400" dirty="0" smtClean="0">
                <a:latin typeface="Forum"/>
                <a:cs typeface="Forum"/>
              </a:rPr>
              <a:t>	22%</a:t>
            </a:r>
          </a:p>
          <a:p>
            <a:r>
              <a:rPr lang="de-DE" sz="2400" dirty="0" smtClean="0">
                <a:latin typeface="Forum"/>
                <a:cs typeface="Forum"/>
              </a:rPr>
              <a:t>F/M:			1 : 14</a:t>
            </a:r>
          </a:p>
          <a:p>
            <a:r>
              <a:rPr lang="de-DE" sz="2400" dirty="0" err="1" smtClean="0">
                <a:latin typeface="Forum"/>
                <a:cs typeface="Forum"/>
              </a:rPr>
              <a:t>Bilatéral</a:t>
            </a:r>
            <a:r>
              <a:rPr lang="de-DE" sz="2400" dirty="0">
                <a:latin typeface="Forum"/>
                <a:cs typeface="Forum"/>
              </a:rPr>
              <a:t>:	</a:t>
            </a:r>
            <a:r>
              <a:rPr lang="de-DE" sz="2400" dirty="0" smtClean="0">
                <a:latin typeface="Forum"/>
                <a:cs typeface="Forum"/>
              </a:rPr>
              <a:t>	80%</a:t>
            </a:r>
            <a:endParaRPr lang="de-DE" sz="2400" dirty="0">
              <a:latin typeface="Forum"/>
              <a:cs typeface="Forum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457200" y="5786735"/>
            <a:ext cx="54102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de-DE" sz="2400" dirty="0" err="1" smtClean="0">
                <a:latin typeface="Forum"/>
                <a:cs typeface="Forum"/>
              </a:rPr>
              <a:t>Rétroversion</a:t>
            </a:r>
            <a:r>
              <a:rPr lang="de-DE" sz="2400" dirty="0" smtClean="0">
                <a:latin typeface="Forum"/>
                <a:cs typeface="Forum"/>
              </a:rPr>
              <a:t> </a:t>
            </a:r>
            <a:r>
              <a:rPr lang="de-DE" sz="2400" dirty="0" err="1" smtClean="0">
                <a:latin typeface="Forum"/>
                <a:cs typeface="Forum"/>
              </a:rPr>
              <a:t>acétabulaire</a:t>
            </a:r>
            <a:r>
              <a:rPr lang="de-DE" sz="2400" dirty="0" smtClean="0">
                <a:latin typeface="Forum"/>
                <a:cs typeface="Forum"/>
              </a:rPr>
              <a:t> : </a:t>
            </a:r>
            <a:r>
              <a:rPr lang="de-DE" sz="2400" dirty="0" err="1" smtClean="0">
                <a:latin typeface="Forum"/>
                <a:cs typeface="Forum"/>
              </a:rPr>
              <a:t>idiopathique</a:t>
            </a:r>
            <a:endParaRPr lang="de-DE" sz="2400" dirty="0">
              <a:latin typeface="Forum"/>
              <a:cs typeface="Forum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172200" y="64886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Forum"/>
                <a:cs typeface="Forum"/>
              </a:rPr>
              <a:t>Jamali</a:t>
            </a:r>
            <a:r>
              <a:rPr lang="en-US" dirty="0" smtClean="0">
                <a:latin typeface="Forum"/>
                <a:cs typeface="Forum"/>
              </a:rPr>
              <a:t> A et al., JOR</a:t>
            </a:r>
            <a:r>
              <a:rPr lang="en-US" i="1" dirty="0" smtClean="0">
                <a:latin typeface="Forum"/>
                <a:cs typeface="Forum"/>
              </a:rPr>
              <a:t>,</a:t>
            </a:r>
            <a:r>
              <a:rPr lang="en-US" dirty="0" smtClean="0">
                <a:latin typeface="Forum"/>
                <a:cs typeface="Forum"/>
              </a:rPr>
              <a:t> 2007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10897</TotalTime>
  <Words>877</Words>
  <Application>Microsoft Macintosh PowerPoint</Application>
  <PresentationFormat>On-screen Show (4:3)</PresentationFormat>
  <Paragraphs>228</Paragraphs>
  <Slides>53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Thème Office</vt:lpstr>
      <vt:lpstr>L’arthroscopie de la hanche dans le traitement du conflit fémoroacétabulaire  Philippe Wilmes, Pit Putzeys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 arthroscopy</dc:title>
  <dc:creator>Philippe Dr. Wilmes</dc:creator>
  <cp:lastModifiedBy>Philippe  Wilmes</cp:lastModifiedBy>
  <cp:revision>128</cp:revision>
  <dcterms:created xsi:type="dcterms:W3CDTF">2014-03-09T18:54:18Z</dcterms:created>
  <dcterms:modified xsi:type="dcterms:W3CDTF">2014-03-18T16:45:11Z</dcterms:modified>
</cp:coreProperties>
</file>